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87" r:id="rId6"/>
    <p:sldId id="268" r:id="rId7"/>
    <p:sldId id="288" r:id="rId8"/>
    <p:sldId id="277" r:id="rId9"/>
    <p:sldId id="279" r:id="rId10"/>
    <p:sldId id="278" r:id="rId11"/>
    <p:sldId id="280" r:id="rId12"/>
    <p:sldId id="281" r:id="rId13"/>
    <p:sldId id="282" r:id="rId14"/>
    <p:sldId id="283" r:id="rId15"/>
    <p:sldId id="284" r:id="rId16"/>
    <p:sldId id="289" r:id="rId17"/>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a:srgbClr val="CC00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980" y="-9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339ED-A47A-491A-8F53-16AF58222C30}" type="datetimeFigureOut">
              <a:rPr lang="en-US" smtClean="0"/>
              <a:pPr/>
              <a:t>8/26/2011</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71FB31-4B6F-43EC-8C7F-684AAA272F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71FB31-4B6F-43EC-8C7F-684AAA272F5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40E2D7-0847-4473-AAF4-4F12FD90C042}" type="datetimeFigureOut">
              <a:rPr lang="en-US" smtClean="0"/>
              <a:pPr/>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BA8F4-1933-45A6-AC8A-343C667305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0E2D7-0847-4473-AAF4-4F12FD90C042}" type="datetimeFigureOut">
              <a:rPr lang="en-US" smtClean="0"/>
              <a:pPr/>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BA8F4-1933-45A6-AC8A-343C667305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0E2D7-0847-4473-AAF4-4F12FD90C042}" type="datetimeFigureOut">
              <a:rPr lang="en-US" smtClean="0"/>
              <a:pPr/>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BA8F4-1933-45A6-AC8A-343C667305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0E2D7-0847-4473-AAF4-4F12FD90C042}" type="datetimeFigureOut">
              <a:rPr lang="en-US" smtClean="0"/>
              <a:pPr/>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BA8F4-1933-45A6-AC8A-343C667305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40E2D7-0847-4473-AAF4-4F12FD90C042}" type="datetimeFigureOut">
              <a:rPr lang="en-US" smtClean="0"/>
              <a:pPr/>
              <a:t>8/26/2011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BA8F4-1933-45A6-AC8A-343C667305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40E2D7-0847-4473-AAF4-4F12FD90C042}" type="datetimeFigureOut">
              <a:rPr lang="en-US" smtClean="0"/>
              <a:pPr/>
              <a:t>8/26/2011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BA8F4-1933-45A6-AC8A-343C667305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40E2D7-0847-4473-AAF4-4F12FD90C042}" type="datetimeFigureOut">
              <a:rPr lang="en-US" smtClean="0"/>
              <a:pPr/>
              <a:t>8/26/2011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BA8F4-1933-45A6-AC8A-343C667305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40E2D7-0847-4473-AAF4-4F12FD90C042}" type="datetimeFigureOut">
              <a:rPr lang="en-US" smtClean="0"/>
              <a:pPr/>
              <a:t>8/26/2011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BA8F4-1933-45A6-AC8A-343C667305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0E2D7-0847-4473-AAF4-4F12FD90C042}" type="datetimeFigureOut">
              <a:rPr lang="en-US" smtClean="0"/>
              <a:pPr/>
              <a:t>8/26/2011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8BA8F4-1933-45A6-AC8A-343C667305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0E2D7-0847-4473-AAF4-4F12FD90C042}" type="datetimeFigureOut">
              <a:rPr lang="en-US" smtClean="0"/>
              <a:pPr/>
              <a:t>8/26/2011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BA8F4-1933-45A6-AC8A-343C667305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0E2D7-0847-4473-AAF4-4F12FD90C042}" type="datetimeFigureOut">
              <a:rPr lang="en-US" smtClean="0"/>
              <a:pPr/>
              <a:t>8/26/2011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BA8F4-1933-45A6-AC8A-343C667305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B40E2D7-0847-4473-AAF4-4F12FD90C042}" type="datetimeFigureOut">
              <a:rPr lang="en-US" smtClean="0"/>
              <a:pPr/>
              <a:t>8/26/2011</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48BA8F4-1933-45A6-AC8A-343C667305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hyperlink" Target="http://www.mofeq.com/" TargetMode="Externa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Picture 3" descr="Mountain  Fishing Equipment logo bene per confezioni intermedio.png"/>
          <p:cNvPicPr>
            <a:picLocks noChangeAspect="1"/>
          </p:cNvPicPr>
          <p:nvPr/>
        </p:nvPicPr>
        <p:blipFill>
          <a:blip r:embed="rId3" cstate="print"/>
          <a:stretch>
            <a:fillRect/>
          </a:stretch>
        </p:blipFill>
        <p:spPr>
          <a:xfrm>
            <a:off x="2564904" y="5796136"/>
            <a:ext cx="1905692" cy="1922707"/>
          </a:xfrm>
          <a:prstGeom prst="rect">
            <a:avLst/>
          </a:prstGeom>
        </p:spPr>
      </p:pic>
      <p:sp>
        <p:nvSpPr>
          <p:cNvPr id="21" name="TextBox 20"/>
          <p:cNvSpPr txBox="1"/>
          <p:nvPr/>
        </p:nvSpPr>
        <p:spPr>
          <a:xfrm>
            <a:off x="1412776" y="7884368"/>
            <a:ext cx="6336704" cy="369332"/>
          </a:xfrm>
          <a:prstGeom prst="rect">
            <a:avLst/>
          </a:prstGeom>
          <a:noFill/>
        </p:spPr>
        <p:txBody>
          <a:bodyPr wrap="square" rtlCol="0">
            <a:spAutoFit/>
          </a:bodyPr>
          <a:lstStyle/>
          <a:p>
            <a:r>
              <a:rPr lang="it-IT" b="1" dirty="0" smtClean="0">
                <a:solidFill>
                  <a:srgbClr val="FF9900"/>
                </a:solidFill>
                <a:latin typeface="Corbel" pitchFamily="34" charset="0"/>
                <a:cs typeface="Microsoft Sans Serif" pitchFamily="34" charset="0"/>
              </a:rPr>
              <a:t> Fishing rods </a:t>
            </a:r>
            <a:r>
              <a:rPr lang="it-IT" b="1" dirty="0" smtClean="0">
                <a:solidFill>
                  <a:srgbClr val="FF9900"/>
                </a:solidFill>
                <a:latin typeface="Corbel" pitchFamily="34" charset="0"/>
                <a:cs typeface="Microsoft Sans Serif" pitchFamily="34" charset="0"/>
              </a:rPr>
              <a:t>- Accessories - </a:t>
            </a:r>
            <a:r>
              <a:rPr lang="it-IT" b="1" dirty="0" smtClean="0">
                <a:solidFill>
                  <a:srgbClr val="FF9900"/>
                </a:solidFill>
                <a:latin typeface="Corbel" pitchFamily="34" charset="0"/>
                <a:cs typeface="Microsoft Sans Serif" pitchFamily="34" charset="0"/>
              </a:rPr>
              <a:t>Gear for fun time</a:t>
            </a:r>
            <a:endParaRPr lang="en-US" b="1" dirty="0">
              <a:solidFill>
                <a:srgbClr val="FF9900"/>
              </a:solidFill>
              <a:latin typeface="Corbel" pitchFamily="34" charset="0"/>
              <a:cs typeface="Microsoft Sans Serif" pitchFamily="34" charset="0"/>
            </a:endParaRPr>
          </a:p>
        </p:txBody>
      </p:sp>
      <p:sp>
        <p:nvSpPr>
          <p:cNvPr id="19" name="TextBox 18"/>
          <p:cNvSpPr txBox="1"/>
          <p:nvPr/>
        </p:nvSpPr>
        <p:spPr>
          <a:xfrm flipH="1">
            <a:off x="661401" y="2546484"/>
            <a:ext cx="3487678" cy="369332"/>
          </a:xfrm>
          <a:prstGeom prst="rect">
            <a:avLst/>
          </a:prstGeom>
          <a:noFill/>
        </p:spPr>
        <p:txBody>
          <a:bodyPr wrap="square" rtlCol="0">
            <a:spAutoFit/>
          </a:bodyPr>
          <a:lstStyle/>
          <a:p>
            <a:r>
              <a:rPr lang="it-IT" dirty="0" smtClean="0"/>
              <a:t>  2012</a:t>
            </a:r>
            <a:endParaRPr lang="en-US" dirty="0"/>
          </a:p>
        </p:txBody>
      </p:sp>
      <p:sp>
        <p:nvSpPr>
          <p:cNvPr id="24" name="TextBox 23"/>
          <p:cNvSpPr txBox="1"/>
          <p:nvPr/>
        </p:nvSpPr>
        <p:spPr>
          <a:xfrm>
            <a:off x="0" y="179512"/>
            <a:ext cx="6858000" cy="769441"/>
          </a:xfrm>
          <a:prstGeom prst="rect">
            <a:avLst/>
          </a:prstGeom>
          <a:noFill/>
        </p:spPr>
        <p:txBody>
          <a:bodyPr wrap="square" rtlCol="0">
            <a:spAutoFit/>
          </a:bodyPr>
          <a:lstStyle/>
          <a:p>
            <a:pPr algn="ctr"/>
            <a:r>
              <a:rPr lang="it-IT" sz="4400" b="1" dirty="0" smtClean="0">
                <a:solidFill>
                  <a:srgbClr val="FF9900"/>
                </a:solidFill>
                <a:latin typeface="Impact" pitchFamily="34" charset="0"/>
              </a:rPr>
              <a:t>Mountain Fishing Equipment</a:t>
            </a:r>
            <a:endParaRPr lang="en-US" sz="4400" dirty="0">
              <a:solidFill>
                <a:srgbClr val="FF9900"/>
              </a:solidFill>
              <a:latin typeface="Impact" pitchFamily="34" charset="0"/>
            </a:endParaRPr>
          </a:p>
        </p:txBody>
      </p:sp>
      <p:pic>
        <p:nvPicPr>
          <p:cNvPr id="20" name="Picture 19" descr="mix picture 334 small.jpg"/>
          <p:cNvPicPr>
            <a:picLocks noChangeAspect="1"/>
          </p:cNvPicPr>
          <p:nvPr/>
        </p:nvPicPr>
        <p:blipFill>
          <a:blip r:embed="rId4" cstate="print"/>
          <a:stretch>
            <a:fillRect/>
          </a:stretch>
        </p:blipFill>
        <p:spPr>
          <a:xfrm>
            <a:off x="0" y="1043608"/>
            <a:ext cx="6858000" cy="466129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8" name="Content Placeholder 7" descr="original_33-1283725299-rocky_seaside[1].jpg"/>
          <p:cNvPicPr>
            <a:picLocks noGrp="1" noChangeAspect="1"/>
          </p:cNvPicPr>
          <p:nvPr>
            <p:ph idx="1"/>
          </p:nvPr>
        </p:nvPicPr>
        <p:blipFill>
          <a:blip r:embed="rId2" cstate="print"/>
          <a:stretch>
            <a:fillRect/>
          </a:stretch>
        </p:blipFill>
        <p:spPr>
          <a:xfrm>
            <a:off x="0" y="0"/>
            <a:ext cx="5085184" cy="3142220"/>
          </a:xfrm>
        </p:spPr>
      </p:pic>
      <p:sp>
        <p:nvSpPr>
          <p:cNvPr id="2" name="Title 1"/>
          <p:cNvSpPr>
            <a:spLocks noGrp="1"/>
          </p:cNvSpPr>
          <p:nvPr>
            <p:ph type="title"/>
          </p:nvPr>
        </p:nvSpPr>
        <p:spPr>
          <a:xfrm>
            <a:off x="908720" y="0"/>
            <a:ext cx="2996952" cy="803920"/>
          </a:xfrm>
        </p:spPr>
        <p:txBody>
          <a:bodyPr/>
          <a:lstStyle/>
          <a:p>
            <a:r>
              <a:rPr lang="it-IT" b="1" dirty="0" smtClean="0"/>
              <a:t>Rock / Sea </a:t>
            </a:r>
            <a:endParaRPr lang="en-US" b="1" dirty="0"/>
          </a:p>
        </p:txBody>
      </p:sp>
      <p:pic>
        <p:nvPicPr>
          <p:cNvPr id="4" name="Picture 3" descr="Mountain  Fishing Equipment logo bene per confezioni intermedio.png"/>
          <p:cNvPicPr>
            <a:picLocks noChangeAspect="1"/>
          </p:cNvPicPr>
          <p:nvPr/>
        </p:nvPicPr>
        <p:blipFill>
          <a:blip r:embed="rId3" cstate="print"/>
          <a:stretch>
            <a:fillRect/>
          </a:stretch>
        </p:blipFill>
        <p:spPr>
          <a:xfrm>
            <a:off x="5373216" y="395536"/>
            <a:ext cx="1224136" cy="1235066"/>
          </a:xfrm>
          <a:prstGeom prst="rect">
            <a:avLst/>
          </a:prstGeom>
        </p:spPr>
      </p:pic>
      <p:sp>
        <p:nvSpPr>
          <p:cNvPr id="5" name="TextBox 4"/>
          <p:cNvSpPr txBox="1"/>
          <p:nvPr/>
        </p:nvSpPr>
        <p:spPr>
          <a:xfrm>
            <a:off x="6281936" y="8774668"/>
            <a:ext cx="576064" cy="369332"/>
          </a:xfrm>
          <a:prstGeom prst="rect">
            <a:avLst/>
          </a:prstGeom>
          <a:noFill/>
        </p:spPr>
        <p:txBody>
          <a:bodyPr wrap="square" rtlCol="0">
            <a:spAutoFit/>
          </a:bodyPr>
          <a:lstStyle/>
          <a:p>
            <a:r>
              <a:rPr lang="it-IT" b="1" dirty="0" smtClean="0"/>
              <a:t>7</a:t>
            </a:r>
            <a:endParaRPr lang="en-US" b="1" dirty="0"/>
          </a:p>
        </p:txBody>
      </p:sp>
      <p:pic>
        <p:nvPicPr>
          <p:cNvPr id="11" name="Picture 10" descr="zzz 045.jpg"/>
          <p:cNvPicPr>
            <a:picLocks noChangeAspect="1"/>
          </p:cNvPicPr>
          <p:nvPr/>
        </p:nvPicPr>
        <p:blipFill>
          <a:blip r:embed="rId4" cstate="print">
            <a:lum bright="13000" contrast="42000"/>
          </a:blip>
          <a:stretch>
            <a:fillRect/>
          </a:stretch>
        </p:blipFill>
        <p:spPr>
          <a:xfrm>
            <a:off x="0" y="7438746"/>
            <a:ext cx="2273672" cy="1705254"/>
          </a:xfrm>
          <a:prstGeom prst="rect">
            <a:avLst/>
          </a:prstGeom>
        </p:spPr>
      </p:pic>
      <p:sp>
        <p:nvSpPr>
          <p:cNvPr id="12" name="TextBox 11"/>
          <p:cNvSpPr txBox="1"/>
          <p:nvPr/>
        </p:nvSpPr>
        <p:spPr>
          <a:xfrm>
            <a:off x="-27384" y="4355976"/>
            <a:ext cx="3168352" cy="1408078"/>
          </a:xfrm>
          <a:prstGeom prst="rect">
            <a:avLst/>
          </a:prstGeom>
          <a:solidFill>
            <a:schemeClr val="bg1">
              <a:lumMod val="85000"/>
            </a:schemeClr>
          </a:solidFill>
        </p:spPr>
        <p:txBody>
          <a:bodyPr wrap="square" rtlCol="0">
            <a:spAutoFit/>
          </a:bodyPr>
          <a:lstStyle/>
          <a:p>
            <a:r>
              <a:rPr lang="en-US" sz="1200" b="1" dirty="0" smtClean="0"/>
              <a:t>Sea Power </a:t>
            </a:r>
            <a:r>
              <a:rPr lang="en-US" sz="1050" dirty="0" smtClean="0"/>
              <a:t>telescopic 3,60  13 feet rock / bottom fishing rod, </a:t>
            </a:r>
            <a:r>
              <a:rPr lang="en-US" sz="1050" dirty="0" smtClean="0"/>
              <a:t>30 </a:t>
            </a:r>
            <a:r>
              <a:rPr lang="en-US" sz="1050" dirty="0" smtClean="0"/>
              <a:t>to </a:t>
            </a:r>
            <a:r>
              <a:rPr lang="en-US" sz="1050" dirty="0" smtClean="0"/>
              <a:t>60 </a:t>
            </a:r>
            <a:r>
              <a:rPr lang="en-US" sz="1050" dirty="0" err="1" smtClean="0"/>
              <a:t>gr</a:t>
            </a:r>
            <a:r>
              <a:rPr lang="en-US" sz="1050" dirty="0" smtClean="0"/>
              <a:t> action. Materials: reel seat in aluminum and plate in stainless steel, rod-high carbon, handle with anti static EVA grip, guides in stainless steel and zirconium oxide. Can manage any situation of fishing included live bait drifting. very tough fishing rod, is ideal for carps or sea fishing.</a:t>
            </a:r>
          </a:p>
          <a:p>
            <a:endParaRPr lang="en-US" sz="1050" dirty="0"/>
          </a:p>
        </p:txBody>
      </p:sp>
      <p:sp>
        <p:nvSpPr>
          <p:cNvPr id="13" name="TextBox 12"/>
          <p:cNvSpPr txBox="1"/>
          <p:nvPr/>
        </p:nvSpPr>
        <p:spPr>
          <a:xfrm>
            <a:off x="-27384" y="5724128"/>
            <a:ext cx="3168352" cy="646331"/>
          </a:xfrm>
          <a:prstGeom prst="rect">
            <a:avLst/>
          </a:prstGeom>
          <a:solidFill>
            <a:schemeClr val="bg1">
              <a:lumMod val="85000"/>
            </a:schemeClr>
          </a:solidFill>
        </p:spPr>
        <p:txBody>
          <a:bodyPr wrap="square" rtlCol="0">
            <a:spAutoFit/>
          </a:bodyPr>
          <a:lstStyle/>
          <a:p>
            <a:r>
              <a:rPr lang="it-IT" sz="1200" dirty="0" smtClean="0"/>
              <a:t>Available in :</a:t>
            </a:r>
          </a:p>
          <a:p>
            <a:r>
              <a:rPr lang="it-IT" sz="1200" dirty="0" smtClean="0"/>
              <a:t>3,6 mt 13 feet  Sea Ruler</a:t>
            </a:r>
          </a:p>
          <a:p>
            <a:r>
              <a:rPr lang="it-IT" sz="1200" dirty="0" smtClean="0"/>
              <a:t>4,2  mt 15 feet  Sea Ruler </a:t>
            </a:r>
            <a:endParaRPr lang="en-US" sz="1200" dirty="0"/>
          </a:p>
        </p:txBody>
      </p:sp>
      <p:sp>
        <p:nvSpPr>
          <p:cNvPr id="14" name="TextBox 13"/>
          <p:cNvSpPr txBox="1"/>
          <p:nvPr/>
        </p:nvSpPr>
        <p:spPr>
          <a:xfrm>
            <a:off x="-27384" y="3131840"/>
            <a:ext cx="2952328" cy="369332"/>
          </a:xfrm>
          <a:prstGeom prst="rect">
            <a:avLst/>
          </a:prstGeom>
          <a:solidFill>
            <a:schemeClr val="bg1">
              <a:lumMod val="85000"/>
            </a:schemeClr>
          </a:solidFill>
        </p:spPr>
        <p:txBody>
          <a:bodyPr wrap="square" rtlCol="0">
            <a:spAutoFit/>
          </a:bodyPr>
          <a:lstStyle/>
          <a:p>
            <a:r>
              <a:rPr lang="it-IT" b="1" dirty="0" smtClean="0"/>
              <a:t>Sea Power </a:t>
            </a:r>
            <a:r>
              <a:rPr lang="it-IT" dirty="0" smtClean="0"/>
              <a:t>3,6 mt 13 </a:t>
            </a:r>
            <a:r>
              <a:rPr lang="it-IT" dirty="0" smtClean="0"/>
              <a:t>feet                    </a:t>
            </a:r>
            <a:endParaRPr lang="en-US" dirty="0"/>
          </a:p>
        </p:txBody>
      </p:sp>
      <p:pic>
        <p:nvPicPr>
          <p:cNvPr id="16" name="Picture 15" descr="other fishing rod pictures 003 small.jpg"/>
          <p:cNvPicPr>
            <a:picLocks noChangeAspect="1"/>
          </p:cNvPicPr>
          <p:nvPr/>
        </p:nvPicPr>
        <p:blipFill>
          <a:blip r:embed="rId5" cstate="print"/>
          <a:stretch>
            <a:fillRect/>
          </a:stretch>
        </p:blipFill>
        <p:spPr>
          <a:xfrm rot="5400000">
            <a:off x="1099592" y="2364904"/>
            <a:ext cx="914400" cy="3168352"/>
          </a:xfrm>
          <a:prstGeom prst="rect">
            <a:avLst/>
          </a:prstGeom>
        </p:spPr>
      </p:pic>
      <p:pic>
        <p:nvPicPr>
          <p:cNvPr id="17" name="Picture 16" descr="other fishing rod pictures 003.jpg"/>
          <p:cNvPicPr>
            <a:picLocks noChangeAspect="1"/>
          </p:cNvPicPr>
          <p:nvPr/>
        </p:nvPicPr>
        <p:blipFill>
          <a:blip r:embed="rId6" cstate="print"/>
          <a:stretch>
            <a:fillRect/>
          </a:stretch>
        </p:blipFill>
        <p:spPr>
          <a:xfrm>
            <a:off x="5150281" y="3059832"/>
            <a:ext cx="1707719" cy="6084168"/>
          </a:xfrm>
          <a:prstGeom prst="rect">
            <a:avLst/>
          </a:prstGeom>
        </p:spPr>
      </p:pic>
      <p:pic>
        <p:nvPicPr>
          <p:cNvPr id="18" name="Picture 17" descr="other fishing rod pictures 005 big small.jpg"/>
          <p:cNvPicPr>
            <a:picLocks noChangeAspect="1"/>
          </p:cNvPicPr>
          <p:nvPr/>
        </p:nvPicPr>
        <p:blipFill>
          <a:blip r:embed="rId7" cstate="print"/>
          <a:stretch>
            <a:fillRect/>
          </a:stretch>
        </p:blipFill>
        <p:spPr>
          <a:xfrm>
            <a:off x="2276872" y="7452320"/>
            <a:ext cx="2275840" cy="156972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11" name="Picture 10" descr="Fotolia_6636801_XS.jpg"/>
          <p:cNvPicPr>
            <a:picLocks noChangeAspect="1"/>
          </p:cNvPicPr>
          <p:nvPr/>
        </p:nvPicPr>
        <p:blipFill>
          <a:blip r:embed="rId2" cstate="print"/>
          <a:stretch>
            <a:fillRect/>
          </a:stretch>
        </p:blipFill>
        <p:spPr>
          <a:xfrm>
            <a:off x="0" y="0"/>
            <a:ext cx="5157192" cy="3275856"/>
          </a:xfrm>
          <a:prstGeom prst="rect">
            <a:avLst/>
          </a:prstGeom>
        </p:spPr>
      </p:pic>
      <p:sp>
        <p:nvSpPr>
          <p:cNvPr id="2" name="Title 1"/>
          <p:cNvSpPr>
            <a:spLocks noGrp="1"/>
          </p:cNvSpPr>
          <p:nvPr>
            <p:ph type="title"/>
          </p:nvPr>
        </p:nvSpPr>
        <p:spPr>
          <a:xfrm>
            <a:off x="0" y="0"/>
            <a:ext cx="4526260" cy="846576"/>
          </a:xfrm>
        </p:spPr>
        <p:txBody>
          <a:bodyPr>
            <a:normAutofit/>
          </a:bodyPr>
          <a:lstStyle/>
          <a:p>
            <a:r>
              <a:rPr lang="it-IT" b="1" dirty="0" smtClean="0"/>
              <a:t>Trolley / Bottom </a:t>
            </a:r>
            <a:endParaRPr lang="en-US" b="1" dirty="0"/>
          </a:p>
        </p:txBody>
      </p:sp>
      <p:pic>
        <p:nvPicPr>
          <p:cNvPr id="6" name="Content Placeholder 5" descr="zzz 120.jpg"/>
          <p:cNvPicPr>
            <a:picLocks noGrp="1" noChangeAspect="1"/>
          </p:cNvPicPr>
          <p:nvPr>
            <p:ph idx="1"/>
          </p:nvPr>
        </p:nvPicPr>
        <p:blipFill>
          <a:blip r:embed="rId3" cstate="print">
            <a:lum bright="7000" contrast="28000"/>
          </a:blip>
          <a:stretch>
            <a:fillRect/>
          </a:stretch>
        </p:blipFill>
        <p:spPr>
          <a:xfrm>
            <a:off x="-27384" y="3635896"/>
            <a:ext cx="6154643" cy="663547"/>
          </a:xfrm>
        </p:spPr>
      </p:pic>
      <p:pic>
        <p:nvPicPr>
          <p:cNvPr id="4" name="Picture 3" descr="Mountain  Fishing Equipment logo bene per confezioni intermedio.png"/>
          <p:cNvPicPr>
            <a:picLocks noChangeAspect="1"/>
          </p:cNvPicPr>
          <p:nvPr/>
        </p:nvPicPr>
        <p:blipFill>
          <a:blip r:embed="rId4" cstate="print"/>
          <a:stretch>
            <a:fillRect/>
          </a:stretch>
        </p:blipFill>
        <p:spPr>
          <a:xfrm>
            <a:off x="5373216" y="395536"/>
            <a:ext cx="1224136" cy="1235066"/>
          </a:xfrm>
          <a:prstGeom prst="rect">
            <a:avLst/>
          </a:prstGeom>
        </p:spPr>
      </p:pic>
      <p:sp>
        <p:nvSpPr>
          <p:cNvPr id="5" name="TextBox 4"/>
          <p:cNvSpPr txBox="1"/>
          <p:nvPr/>
        </p:nvSpPr>
        <p:spPr>
          <a:xfrm>
            <a:off x="6281936" y="8774668"/>
            <a:ext cx="576064" cy="369332"/>
          </a:xfrm>
          <a:prstGeom prst="rect">
            <a:avLst/>
          </a:prstGeom>
          <a:noFill/>
        </p:spPr>
        <p:txBody>
          <a:bodyPr wrap="square" rtlCol="0">
            <a:spAutoFit/>
          </a:bodyPr>
          <a:lstStyle/>
          <a:p>
            <a:r>
              <a:rPr lang="it-IT" b="1" dirty="0" smtClean="0"/>
              <a:t>8</a:t>
            </a:r>
            <a:endParaRPr lang="en-US" b="1" dirty="0"/>
          </a:p>
        </p:txBody>
      </p:sp>
      <p:pic>
        <p:nvPicPr>
          <p:cNvPr id="10" name="Picture 9" descr="zzzz 006.jpg"/>
          <p:cNvPicPr>
            <a:picLocks noChangeAspect="1"/>
          </p:cNvPicPr>
          <p:nvPr/>
        </p:nvPicPr>
        <p:blipFill>
          <a:blip r:embed="rId5" cstate="print">
            <a:lum contrast="14000"/>
          </a:blip>
          <a:stretch>
            <a:fillRect/>
          </a:stretch>
        </p:blipFill>
        <p:spPr>
          <a:xfrm>
            <a:off x="-27384" y="6300192"/>
            <a:ext cx="6131520" cy="1226304"/>
          </a:xfrm>
          <a:prstGeom prst="rect">
            <a:avLst/>
          </a:prstGeom>
        </p:spPr>
      </p:pic>
      <p:sp>
        <p:nvSpPr>
          <p:cNvPr id="12" name="TextBox 11"/>
          <p:cNvSpPr txBox="1"/>
          <p:nvPr/>
        </p:nvSpPr>
        <p:spPr>
          <a:xfrm>
            <a:off x="260648" y="4283968"/>
            <a:ext cx="4320480" cy="1200329"/>
          </a:xfrm>
          <a:prstGeom prst="rect">
            <a:avLst/>
          </a:prstGeom>
          <a:solidFill>
            <a:schemeClr val="bg1">
              <a:lumMod val="85000"/>
            </a:schemeClr>
          </a:solidFill>
        </p:spPr>
        <p:txBody>
          <a:bodyPr wrap="square" rtlCol="0">
            <a:spAutoFit/>
          </a:bodyPr>
          <a:lstStyle/>
          <a:p>
            <a:r>
              <a:rPr lang="it-IT" sz="1200" b="1" dirty="0" smtClean="0"/>
              <a:t>Paloma </a:t>
            </a:r>
            <a:r>
              <a:rPr lang="it-IT" sz="1050" dirty="0" smtClean="0"/>
              <a:t>1,6 mt 4,8 feet 20 to 40 to 80 lbs</a:t>
            </a:r>
          </a:p>
          <a:p>
            <a:r>
              <a:rPr lang="it-IT" sz="1050" dirty="0" smtClean="0"/>
              <a:t>Body in mix carbon and fiber glass, top guide in aircraft alluminum anti stain </a:t>
            </a:r>
          </a:p>
          <a:p>
            <a:endParaRPr lang="it-IT" sz="1200" dirty="0" smtClean="0"/>
          </a:p>
          <a:p>
            <a:r>
              <a:rPr lang="it-IT" sz="1200" dirty="0" smtClean="0"/>
              <a:t>Available in:</a:t>
            </a:r>
          </a:p>
          <a:p>
            <a:r>
              <a:rPr lang="it-IT" sz="1200" dirty="0" smtClean="0"/>
              <a:t>1,6 mt 4’8” feet Paloma  trolley 20 to 40 lbs</a:t>
            </a:r>
          </a:p>
          <a:p>
            <a:r>
              <a:rPr lang="it-IT" sz="1200" dirty="0" smtClean="0"/>
              <a:t>1,65 mt 4’82” feet Paloma  trolley 40 to 80 lbs</a:t>
            </a:r>
            <a:endParaRPr lang="en-US" sz="1200" dirty="0"/>
          </a:p>
        </p:txBody>
      </p:sp>
      <p:sp>
        <p:nvSpPr>
          <p:cNvPr id="13" name="TextBox 12"/>
          <p:cNvSpPr txBox="1"/>
          <p:nvPr/>
        </p:nvSpPr>
        <p:spPr>
          <a:xfrm>
            <a:off x="260648" y="3275856"/>
            <a:ext cx="1512168" cy="369332"/>
          </a:xfrm>
          <a:prstGeom prst="rect">
            <a:avLst/>
          </a:prstGeom>
          <a:solidFill>
            <a:schemeClr val="bg1">
              <a:lumMod val="85000"/>
            </a:schemeClr>
          </a:solidFill>
        </p:spPr>
        <p:txBody>
          <a:bodyPr wrap="square" rtlCol="0">
            <a:spAutoFit/>
          </a:bodyPr>
          <a:lstStyle/>
          <a:p>
            <a:r>
              <a:rPr lang="it-IT" dirty="0" smtClean="0"/>
              <a:t>Paloma series</a:t>
            </a:r>
            <a:endParaRPr lang="en-US" dirty="0"/>
          </a:p>
        </p:txBody>
      </p:sp>
      <p:sp>
        <p:nvSpPr>
          <p:cNvPr id="14" name="TextBox 13"/>
          <p:cNvSpPr txBox="1"/>
          <p:nvPr/>
        </p:nvSpPr>
        <p:spPr>
          <a:xfrm>
            <a:off x="260648" y="5930860"/>
            <a:ext cx="4248472" cy="369332"/>
          </a:xfrm>
          <a:prstGeom prst="rect">
            <a:avLst/>
          </a:prstGeom>
          <a:solidFill>
            <a:schemeClr val="bg1">
              <a:lumMod val="85000"/>
            </a:schemeClr>
          </a:solidFill>
        </p:spPr>
        <p:txBody>
          <a:bodyPr wrap="square" rtlCol="0">
            <a:spAutoFit/>
          </a:bodyPr>
          <a:lstStyle/>
          <a:p>
            <a:r>
              <a:rPr lang="it-IT" dirty="0" smtClean="0"/>
              <a:t>Paloma multicool</a:t>
            </a:r>
            <a:endParaRPr lang="en-US" dirty="0"/>
          </a:p>
        </p:txBody>
      </p:sp>
      <p:sp>
        <p:nvSpPr>
          <p:cNvPr id="15" name="TextBox 14"/>
          <p:cNvSpPr txBox="1"/>
          <p:nvPr/>
        </p:nvSpPr>
        <p:spPr>
          <a:xfrm>
            <a:off x="260648" y="7524328"/>
            <a:ext cx="5256584" cy="1477328"/>
          </a:xfrm>
          <a:prstGeom prst="rect">
            <a:avLst/>
          </a:prstGeom>
          <a:solidFill>
            <a:schemeClr val="bg1">
              <a:lumMod val="85000"/>
            </a:schemeClr>
          </a:solidFill>
        </p:spPr>
        <p:txBody>
          <a:bodyPr wrap="square" rtlCol="0">
            <a:spAutoFit/>
          </a:bodyPr>
          <a:lstStyle/>
          <a:p>
            <a:r>
              <a:rPr lang="it-IT" sz="1200" b="1" dirty="0" smtClean="0"/>
              <a:t>Paloma Multicool </a:t>
            </a:r>
            <a:r>
              <a:rPr lang="it-IT" sz="1050" dirty="0" smtClean="0"/>
              <a:t>1,8 mt 6 feet -20 to 50 grams. Top action, made in high carbon fiber with pvc anti static grip handle. SIC guide stone, stainlass steel guides frame.</a:t>
            </a:r>
          </a:p>
          <a:p>
            <a:r>
              <a:rPr lang="it-IT" sz="1050" dirty="0" smtClean="0"/>
              <a:t>If you are on a boat, this marvellous rod is the ace in your sleeve. </a:t>
            </a:r>
          </a:p>
          <a:p>
            <a:r>
              <a:rPr lang="it-IT" sz="1050" dirty="0" smtClean="0"/>
              <a:t>On  a boat, this rod  can do everything: trolley, bottom fishing, jigging, spinning and casting. In 2 sections for reduced  storage space (95 cm closed) </a:t>
            </a:r>
          </a:p>
          <a:p>
            <a:endParaRPr lang="it-IT" sz="1200" dirty="0" smtClean="0"/>
          </a:p>
          <a:p>
            <a:r>
              <a:rPr lang="it-IT" sz="1200" dirty="0" smtClean="0"/>
              <a:t>Available in :</a:t>
            </a:r>
          </a:p>
          <a:p>
            <a:r>
              <a:rPr lang="it-IT" sz="1200" dirty="0" smtClean="0"/>
              <a:t>1,8 mt 6 feet 20/50 gr top action Paloma Multicool</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12" name="Picture 11" descr="Sunglasses 074.jpg"/>
          <p:cNvPicPr>
            <a:picLocks noChangeAspect="1"/>
          </p:cNvPicPr>
          <p:nvPr/>
        </p:nvPicPr>
        <p:blipFill>
          <a:blip r:embed="rId2" cstate="print"/>
          <a:stretch>
            <a:fillRect/>
          </a:stretch>
        </p:blipFill>
        <p:spPr>
          <a:xfrm>
            <a:off x="0" y="7164288"/>
            <a:ext cx="3078374" cy="1690028"/>
          </a:xfrm>
          <a:prstGeom prst="rect">
            <a:avLst/>
          </a:prstGeom>
        </p:spPr>
      </p:pic>
      <p:sp>
        <p:nvSpPr>
          <p:cNvPr id="2" name="Title 1"/>
          <p:cNvSpPr>
            <a:spLocks noGrp="1"/>
          </p:cNvSpPr>
          <p:nvPr>
            <p:ph type="title"/>
          </p:nvPr>
        </p:nvSpPr>
        <p:spPr>
          <a:xfrm>
            <a:off x="-387424" y="0"/>
            <a:ext cx="3456384" cy="803920"/>
          </a:xfrm>
          <a:solidFill>
            <a:schemeClr val="bg1">
              <a:lumMod val="85000"/>
            </a:schemeClr>
          </a:solidFill>
        </p:spPr>
        <p:txBody>
          <a:bodyPr/>
          <a:lstStyle/>
          <a:p>
            <a:r>
              <a:rPr lang="it-IT" b="1" dirty="0" smtClean="0"/>
              <a:t>Sunglasses   </a:t>
            </a:r>
            <a:endParaRPr lang="en-US" b="1" dirty="0"/>
          </a:p>
        </p:txBody>
      </p:sp>
      <p:pic>
        <p:nvPicPr>
          <p:cNvPr id="4" name="Picture 3" descr="Mountain  Fishing Equipment logo bene per confezioni intermedio.png"/>
          <p:cNvPicPr>
            <a:picLocks noChangeAspect="1"/>
          </p:cNvPicPr>
          <p:nvPr/>
        </p:nvPicPr>
        <p:blipFill>
          <a:blip r:embed="rId3" cstate="print"/>
          <a:stretch>
            <a:fillRect/>
          </a:stretch>
        </p:blipFill>
        <p:spPr>
          <a:xfrm>
            <a:off x="5373216" y="395536"/>
            <a:ext cx="1224136" cy="1235066"/>
          </a:xfrm>
          <a:prstGeom prst="rect">
            <a:avLst/>
          </a:prstGeom>
        </p:spPr>
      </p:pic>
      <p:sp>
        <p:nvSpPr>
          <p:cNvPr id="5" name="TextBox 4"/>
          <p:cNvSpPr txBox="1"/>
          <p:nvPr/>
        </p:nvSpPr>
        <p:spPr>
          <a:xfrm>
            <a:off x="6281936" y="8774668"/>
            <a:ext cx="576064" cy="369332"/>
          </a:xfrm>
          <a:prstGeom prst="rect">
            <a:avLst/>
          </a:prstGeom>
          <a:noFill/>
        </p:spPr>
        <p:txBody>
          <a:bodyPr wrap="square" rtlCol="0">
            <a:spAutoFit/>
          </a:bodyPr>
          <a:lstStyle/>
          <a:p>
            <a:r>
              <a:rPr lang="it-IT" b="1" dirty="0" smtClean="0"/>
              <a:t>9</a:t>
            </a:r>
            <a:endParaRPr lang="en-US" b="1" dirty="0"/>
          </a:p>
        </p:txBody>
      </p:sp>
      <p:sp>
        <p:nvSpPr>
          <p:cNvPr id="7" name="Title 1"/>
          <p:cNvSpPr txBox="1">
            <a:spLocks/>
          </p:cNvSpPr>
          <p:nvPr/>
        </p:nvSpPr>
        <p:spPr>
          <a:xfrm>
            <a:off x="3933056" y="2759968"/>
            <a:ext cx="1368152" cy="803920"/>
          </a:xfrm>
          <a:prstGeom prst="rect">
            <a:avLst/>
          </a:prstGeom>
          <a:solidFill>
            <a:schemeClr val="bg1">
              <a:lumMod val="8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4400" b="1" dirty="0" smtClean="0">
                <a:latin typeface="+mj-lt"/>
                <a:ea typeface="+mj-ea"/>
                <a:cs typeface="+mj-cs"/>
              </a:rPr>
              <a:t>Hat</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7" descr="Sunglasses 065.jpg"/>
          <p:cNvPicPr>
            <a:picLocks noChangeAspect="1"/>
          </p:cNvPicPr>
          <p:nvPr/>
        </p:nvPicPr>
        <p:blipFill>
          <a:blip r:embed="rId4" cstate="print"/>
          <a:stretch>
            <a:fillRect/>
          </a:stretch>
        </p:blipFill>
        <p:spPr>
          <a:xfrm>
            <a:off x="-27384" y="755576"/>
            <a:ext cx="3113584" cy="2335188"/>
          </a:xfrm>
          <a:prstGeom prst="rect">
            <a:avLst/>
          </a:prstGeom>
        </p:spPr>
      </p:pic>
      <p:pic>
        <p:nvPicPr>
          <p:cNvPr id="9" name="Picture 8" descr="Cap 001.jpg"/>
          <p:cNvPicPr>
            <a:picLocks noChangeAspect="1"/>
          </p:cNvPicPr>
          <p:nvPr/>
        </p:nvPicPr>
        <p:blipFill>
          <a:blip r:embed="rId5" cstate="print">
            <a:lum bright="9000" contrast="14000"/>
          </a:blip>
          <a:stretch>
            <a:fillRect/>
          </a:stretch>
        </p:blipFill>
        <p:spPr>
          <a:xfrm>
            <a:off x="4568247" y="4788024"/>
            <a:ext cx="2317137" cy="3563888"/>
          </a:xfrm>
          <a:prstGeom prst="rect">
            <a:avLst/>
          </a:prstGeom>
        </p:spPr>
      </p:pic>
      <p:sp>
        <p:nvSpPr>
          <p:cNvPr id="10" name="TextBox 9"/>
          <p:cNvSpPr txBox="1"/>
          <p:nvPr/>
        </p:nvSpPr>
        <p:spPr>
          <a:xfrm>
            <a:off x="-27384" y="3059832"/>
            <a:ext cx="2664296" cy="4085734"/>
          </a:xfrm>
          <a:prstGeom prst="rect">
            <a:avLst/>
          </a:prstGeom>
          <a:solidFill>
            <a:schemeClr val="bg1">
              <a:lumMod val="85000"/>
            </a:schemeClr>
          </a:solidFill>
        </p:spPr>
        <p:txBody>
          <a:bodyPr wrap="square" rtlCol="0">
            <a:spAutoFit/>
          </a:bodyPr>
          <a:lstStyle/>
          <a:p>
            <a:pPr algn="just"/>
            <a:r>
              <a:rPr lang="en-US" sz="1200" b="1" dirty="0" smtClean="0"/>
              <a:t>Super polarized </a:t>
            </a:r>
            <a:r>
              <a:rPr lang="en-US" sz="1050" dirty="0" smtClean="0"/>
              <a:t>Sunglasses Protection Level  1-2-3</a:t>
            </a:r>
          </a:p>
          <a:p>
            <a:pPr algn="just"/>
            <a:r>
              <a:rPr lang="en-US" sz="1050" dirty="0" smtClean="0"/>
              <a:t>Super Polarized: Erase the glare from the water surface, designed and tested for fishing and outdoor activities.  </a:t>
            </a:r>
          </a:p>
          <a:p>
            <a:pPr algn="just"/>
            <a:r>
              <a:rPr lang="en-US" sz="1050" dirty="0" smtClean="0"/>
              <a:t>These sunglasses with blue polarized lenses, are ideal for SEA or Boat fishing, or activities with open spaces and high UV glare. Protection level 3</a:t>
            </a:r>
          </a:p>
          <a:p>
            <a:pPr algn="just"/>
            <a:r>
              <a:rPr lang="en-US" sz="1050" dirty="0" smtClean="0"/>
              <a:t>The Mountain Fishing Research team developed these sunglasses with high quality polarized lenses and in olive matt color, with RETRO STYLE design.</a:t>
            </a:r>
          </a:p>
          <a:p>
            <a:pPr algn="just"/>
            <a:r>
              <a:rPr lang="en-US" sz="1050" dirty="0" smtClean="0"/>
              <a:t>We developed new lenses with HIGHER GLARE-ERASING POWER, and processed them with a NEW ANTI-SCRATCH TREATMENT.</a:t>
            </a:r>
          </a:p>
          <a:p>
            <a:pPr algn="just"/>
            <a:r>
              <a:rPr lang="en-US" sz="1050" dirty="0" smtClean="0"/>
              <a:t>TAKE A STEP FORWARD IN UNDERWATER VISION WITH THE GLARE ERASING POWER OF THESE NEW GLASSES.</a:t>
            </a:r>
          </a:p>
          <a:p>
            <a:pPr algn="just"/>
            <a:endParaRPr lang="it-IT" sz="1200" dirty="0" smtClean="0"/>
          </a:p>
          <a:p>
            <a:pPr algn="just"/>
            <a:r>
              <a:rPr lang="it-IT" sz="1200" dirty="0" smtClean="0"/>
              <a:t>Available in: </a:t>
            </a:r>
          </a:p>
          <a:p>
            <a:pPr algn="just"/>
            <a:r>
              <a:rPr lang="it-IT" sz="1200" dirty="0" smtClean="0"/>
              <a:t>Super polarized Blue protection 3</a:t>
            </a:r>
          </a:p>
          <a:p>
            <a:pPr algn="just"/>
            <a:r>
              <a:rPr lang="it-IT" sz="1200" dirty="0" smtClean="0"/>
              <a:t>Super polarized Orange protection 1/2</a:t>
            </a:r>
          </a:p>
        </p:txBody>
      </p:sp>
      <p:sp>
        <p:nvSpPr>
          <p:cNvPr id="11" name="TextBox 10"/>
          <p:cNvSpPr txBox="1"/>
          <p:nvPr/>
        </p:nvSpPr>
        <p:spPr>
          <a:xfrm>
            <a:off x="3933056" y="3563888"/>
            <a:ext cx="2924944" cy="1269578"/>
          </a:xfrm>
          <a:prstGeom prst="rect">
            <a:avLst/>
          </a:prstGeom>
          <a:solidFill>
            <a:schemeClr val="bg1">
              <a:lumMod val="85000"/>
            </a:schemeClr>
          </a:solidFill>
        </p:spPr>
        <p:txBody>
          <a:bodyPr wrap="square" rtlCol="0">
            <a:spAutoFit/>
          </a:bodyPr>
          <a:lstStyle/>
          <a:p>
            <a:r>
              <a:rPr lang="it-IT" sz="1050" dirty="0" smtClean="0"/>
              <a:t>100% cotton 200 grains, super cap with inside sweat band,  velcro strap to close on the back, Mountain Fishing Equipment logo on the front.</a:t>
            </a:r>
          </a:p>
          <a:p>
            <a:r>
              <a:rPr lang="it-IT" sz="1050" dirty="0" smtClean="0"/>
              <a:t>Not only for fishermen, if you want to be cool, take the shortcut with this cap.</a:t>
            </a:r>
          </a:p>
          <a:p>
            <a:endParaRPr lang="it-IT" sz="1200" dirty="0" smtClean="0"/>
          </a:p>
          <a:p>
            <a:r>
              <a:rPr lang="it-IT" sz="1200" dirty="0" smtClean="0"/>
              <a:t>Available in:  Navy blue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5152" y="467544"/>
            <a:ext cx="3147864" cy="1296144"/>
          </a:xfrm>
          <a:solidFill>
            <a:schemeClr val="bg1">
              <a:lumMod val="85000"/>
            </a:schemeClr>
          </a:solidFill>
        </p:spPr>
        <p:txBody>
          <a:bodyPr/>
          <a:lstStyle/>
          <a:p>
            <a:r>
              <a:rPr lang="it-IT" b="1" dirty="0" smtClean="0"/>
              <a:t>Raincoat </a:t>
            </a:r>
            <a:endParaRPr lang="en-US" b="1" dirty="0"/>
          </a:p>
        </p:txBody>
      </p:sp>
      <p:pic>
        <p:nvPicPr>
          <p:cNvPr id="6" name="Content Placeholder 5" descr="new zealand pictures 003.jpg"/>
          <p:cNvPicPr>
            <a:picLocks noGrp="1" noChangeAspect="1"/>
          </p:cNvPicPr>
          <p:nvPr>
            <p:ph idx="1"/>
          </p:nvPr>
        </p:nvPicPr>
        <p:blipFill>
          <a:blip r:embed="rId2" cstate="print"/>
          <a:stretch>
            <a:fillRect/>
          </a:stretch>
        </p:blipFill>
        <p:spPr>
          <a:xfrm>
            <a:off x="404664" y="1907704"/>
            <a:ext cx="5961900" cy="3353569"/>
          </a:xfrm>
        </p:spPr>
      </p:pic>
      <p:pic>
        <p:nvPicPr>
          <p:cNvPr id="4" name="Picture 3" descr="Mountain  Fishing Equipment logo bene per confezioni intermedio.png"/>
          <p:cNvPicPr>
            <a:picLocks noChangeAspect="1"/>
          </p:cNvPicPr>
          <p:nvPr/>
        </p:nvPicPr>
        <p:blipFill>
          <a:blip r:embed="rId3" cstate="print"/>
          <a:stretch>
            <a:fillRect/>
          </a:stretch>
        </p:blipFill>
        <p:spPr>
          <a:xfrm>
            <a:off x="5373216" y="395536"/>
            <a:ext cx="1224136" cy="1235066"/>
          </a:xfrm>
          <a:prstGeom prst="rect">
            <a:avLst/>
          </a:prstGeom>
        </p:spPr>
      </p:pic>
      <p:sp>
        <p:nvSpPr>
          <p:cNvPr id="5" name="TextBox 4"/>
          <p:cNvSpPr txBox="1"/>
          <p:nvPr/>
        </p:nvSpPr>
        <p:spPr>
          <a:xfrm>
            <a:off x="6281936" y="8774668"/>
            <a:ext cx="576064" cy="369332"/>
          </a:xfrm>
          <a:prstGeom prst="rect">
            <a:avLst/>
          </a:prstGeom>
          <a:noFill/>
        </p:spPr>
        <p:txBody>
          <a:bodyPr wrap="square" rtlCol="0">
            <a:spAutoFit/>
          </a:bodyPr>
          <a:lstStyle/>
          <a:p>
            <a:r>
              <a:rPr lang="it-IT" b="1" dirty="0" smtClean="0"/>
              <a:t>10</a:t>
            </a:r>
            <a:endParaRPr lang="en-US" b="1" dirty="0"/>
          </a:p>
        </p:txBody>
      </p:sp>
      <p:sp>
        <p:nvSpPr>
          <p:cNvPr id="7" name="TextBox 6"/>
          <p:cNvSpPr txBox="1"/>
          <p:nvPr/>
        </p:nvSpPr>
        <p:spPr>
          <a:xfrm>
            <a:off x="1988840" y="5796136"/>
            <a:ext cx="184731" cy="369332"/>
          </a:xfrm>
          <a:prstGeom prst="rect">
            <a:avLst/>
          </a:prstGeom>
          <a:noFill/>
        </p:spPr>
        <p:txBody>
          <a:bodyPr wrap="none" rtlCol="0">
            <a:spAutoFit/>
          </a:bodyPr>
          <a:lstStyle/>
          <a:p>
            <a:endParaRPr lang="en-US" dirty="0"/>
          </a:p>
        </p:txBody>
      </p:sp>
      <p:sp>
        <p:nvSpPr>
          <p:cNvPr id="9" name="TextBox 8"/>
          <p:cNvSpPr txBox="1"/>
          <p:nvPr/>
        </p:nvSpPr>
        <p:spPr>
          <a:xfrm>
            <a:off x="504056" y="5364088"/>
            <a:ext cx="5733256" cy="3785652"/>
          </a:xfrm>
          <a:prstGeom prst="rect">
            <a:avLst/>
          </a:prstGeom>
          <a:solidFill>
            <a:schemeClr val="bg1">
              <a:lumMod val="85000"/>
            </a:schemeClr>
          </a:solidFill>
        </p:spPr>
        <p:txBody>
          <a:bodyPr wrap="square" rtlCol="0">
            <a:spAutoFit/>
          </a:bodyPr>
          <a:lstStyle/>
          <a:p>
            <a:r>
              <a:rPr lang="en-US" sz="1200" b="1" dirty="0" smtClean="0"/>
              <a:t>Foldable raincoat </a:t>
            </a:r>
            <a:r>
              <a:rPr lang="en-US" sz="1050" dirty="0" smtClean="0"/>
              <a:t>: our research and testing team has created for you a multi-purpose raincoat that will help you to go through tough weather and bushy environments. PVC coated cotton, 100% waterproof, windproof and scratchproof, will lead you through the toughest weather conditions allowing you to concentrate on your recreational activity at your best. If you don't need the full length of the raincoat you can fold it inside and block it with some hooks. It will become a normal size jacket. </a:t>
            </a:r>
          </a:p>
          <a:p>
            <a:endParaRPr lang="it-IT" sz="1200" dirty="0" smtClean="0"/>
          </a:p>
          <a:p>
            <a:r>
              <a:rPr lang="it-IT" sz="1200" dirty="0" smtClean="0"/>
              <a:t>Available in: </a:t>
            </a:r>
          </a:p>
          <a:p>
            <a:r>
              <a:rPr lang="it-IT" sz="1200" dirty="0" smtClean="0"/>
              <a:t>Foldable raincoat  - unisize  Blue</a:t>
            </a:r>
          </a:p>
          <a:p>
            <a:r>
              <a:rPr lang="it-IT" sz="1200" dirty="0" smtClean="0"/>
              <a:t>Foldable raincoat  - unisize  Olive </a:t>
            </a:r>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en-US" sz="12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4664" y="251520"/>
            <a:ext cx="3795936" cy="1152128"/>
          </a:xfrm>
          <a:solidFill>
            <a:schemeClr val="bg1">
              <a:lumMod val="85000"/>
            </a:schemeClr>
          </a:solidFill>
        </p:spPr>
        <p:txBody>
          <a:bodyPr/>
          <a:lstStyle/>
          <a:p>
            <a:r>
              <a:rPr lang="it-IT" b="1" dirty="0" smtClean="0"/>
              <a:t>Videocamera </a:t>
            </a:r>
            <a:endParaRPr lang="en-US" b="1" dirty="0"/>
          </a:p>
        </p:txBody>
      </p:sp>
      <p:pic>
        <p:nvPicPr>
          <p:cNvPr id="6" name="Content Placeholder 5" descr="Fishign Camera Details 026.jpg"/>
          <p:cNvPicPr>
            <a:picLocks noGrp="1" noChangeAspect="1"/>
          </p:cNvPicPr>
          <p:nvPr>
            <p:ph idx="1"/>
          </p:nvPr>
        </p:nvPicPr>
        <p:blipFill>
          <a:blip r:embed="rId2" cstate="print">
            <a:lum bright="21000" contrast="50000"/>
          </a:blip>
          <a:stretch>
            <a:fillRect/>
          </a:stretch>
        </p:blipFill>
        <p:spPr>
          <a:xfrm>
            <a:off x="404664" y="1475656"/>
            <a:ext cx="2152185" cy="3754356"/>
          </a:xfrm>
        </p:spPr>
      </p:pic>
      <p:pic>
        <p:nvPicPr>
          <p:cNvPr id="4" name="Picture 3" descr="Mountain  Fishing Equipment logo bene per confezioni intermedio.png"/>
          <p:cNvPicPr>
            <a:picLocks noChangeAspect="1"/>
          </p:cNvPicPr>
          <p:nvPr/>
        </p:nvPicPr>
        <p:blipFill>
          <a:blip r:embed="rId3" cstate="print"/>
          <a:stretch>
            <a:fillRect/>
          </a:stretch>
        </p:blipFill>
        <p:spPr>
          <a:xfrm>
            <a:off x="5373216" y="395536"/>
            <a:ext cx="1224136" cy="1235066"/>
          </a:xfrm>
          <a:prstGeom prst="rect">
            <a:avLst/>
          </a:prstGeom>
        </p:spPr>
      </p:pic>
      <p:sp>
        <p:nvSpPr>
          <p:cNvPr id="5" name="TextBox 4"/>
          <p:cNvSpPr txBox="1"/>
          <p:nvPr/>
        </p:nvSpPr>
        <p:spPr>
          <a:xfrm>
            <a:off x="6281936" y="8774668"/>
            <a:ext cx="576064" cy="369332"/>
          </a:xfrm>
          <a:prstGeom prst="rect">
            <a:avLst/>
          </a:prstGeom>
          <a:noFill/>
        </p:spPr>
        <p:txBody>
          <a:bodyPr wrap="square" rtlCol="0">
            <a:spAutoFit/>
          </a:bodyPr>
          <a:lstStyle/>
          <a:p>
            <a:r>
              <a:rPr lang="it-IT" b="1" dirty="0" smtClean="0"/>
              <a:t>11</a:t>
            </a:r>
            <a:endParaRPr lang="en-US" b="1" dirty="0"/>
          </a:p>
        </p:txBody>
      </p:sp>
      <p:sp>
        <p:nvSpPr>
          <p:cNvPr id="12" name="TextBox 11"/>
          <p:cNvSpPr txBox="1"/>
          <p:nvPr/>
        </p:nvSpPr>
        <p:spPr>
          <a:xfrm>
            <a:off x="404664" y="5577785"/>
            <a:ext cx="6264696" cy="2954655"/>
          </a:xfrm>
          <a:prstGeom prst="rect">
            <a:avLst/>
          </a:prstGeom>
          <a:solidFill>
            <a:schemeClr val="bg1">
              <a:lumMod val="85000"/>
            </a:schemeClr>
          </a:solidFill>
        </p:spPr>
        <p:txBody>
          <a:bodyPr wrap="square" rtlCol="0">
            <a:spAutoFit/>
          </a:bodyPr>
          <a:lstStyle/>
          <a:p>
            <a:r>
              <a:rPr lang="en-US" sz="1200" b="1" dirty="0" smtClean="0"/>
              <a:t>Fishing </a:t>
            </a:r>
            <a:r>
              <a:rPr lang="en-US" sz="1050" b="1" dirty="0" smtClean="0"/>
              <a:t>Camera </a:t>
            </a:r>
            <a:r>
              <a:rPr lang="en-US" sz="1050" dirty="0" smtClean="0"/>
              <a:t>Mountain Fishing Equipment assembled for you this complete kit with the right tools to adapt the camera to any kind of recording placement.</a:t>
            </a:r>
          </a:p>
          <a:p>
            <a:r>
              <a:rPr lang="en-US" sz="1050" dirty="0" smtClean="0"/>
              <a:t>Ideal for </a:t>
            </a:r>
            <a:r>
              <a:rPr lang="en-US" sz="1050" dirty="0" err="1" smtClean="0"/>
              <a:t>Spearguns</a:t>
            </a:r>
            <a:r>
              <a:rPr lang="en-US" sz="1050" dirty="0" smtClean="0"/>
              <a:t>, </a:t>
            </a:r>
            <a:r>
              <a:rPr lang="en-US" sz="1050" dirty="0" err="1" smtClean="0"/>
              <a:t>Guns,Fishing</a:t>
            </a:r>
            <a:r>
              <a:rPr lang="en-US" sz="1050" dirty="0" smtClean="0"/>
              <a:t> rods, Bikes, Helmets, and whatever </a:t>
            </a:r>
            <a:r>
              <a:rPr lang="en-US" sz="1050" b="1" dirty="0" smtClean="0"/>
              <a:t>you can fix it on.</a:t>
            </a:r>
            <a:endParaRPr lang="en-US" sz="1050" dirty="0" smtClean="0"/>
          </a:p>
          <a:p>
            <a:r>
              <a:rPr lang="en-US" sz="1050" dirty="0" smtClean="0"/>
              <a:t>360 degrees vertical and horizontal freedom of movement. It can be pointed it in any direction from its </a:t>
            </a:r>
            <a:r>
              <a:rPr lang="en-US" sz="1050" dirty="0" err="1" smtClean="0"/>
              <a:t>attachement</a:t>
            </a:r>
            <a:r>
              <a:rPr lang="en-US" sz="1050" dirty="0" smtClean="0"/>
              <a:t> point (from up to down, and from side up to side down) and will hold the position you gave it.</a:t>
            </a:r>
          </a:p>
          <a:p>
            <a:r>
              <a:rPr lang="it-IT" sz="1050" dirty="0" smtClean="0"/>
              <a:t>Inside the box: </a:t>
            </a:r>
            <a:endParaRPr lang="en-US" sz="1050" dirty="0" smtClean="0"/>
          </a:p>
          <a:p>
            <a:r>
              <a:rPr lang="en-US" sz="1050" dirty="0" smtClean="0"/>
              <a:t>- plastic ring that allows to hold it round surfaces (rods, bike handle, rifles, </a:t>
            </a:r>
            <a:r>
              <a:rPr lang="en-US" sz="1050" dirty="0" err="1" smtClean="0"/>
              <a:t>spearguns</a:t>
            </a:r>
            <a:r>
              <a:rPr lang="en-US" sz="1050" dirty="0" smtClean="0"/>
              <a:t>, whatever round pipe...)</a:t>
            </a:r>
          </a:p>
          <a:p>
            <a:r>
              <a:rPr lang="en-US" sz="1050" dirty="0" smtClean="0"/>
              <a:t>- rubber band for helmet-cam</a:t>
            </a:r>
          </a:p>
          <a:p>
            <a:r>
              <a:rPr lang="en-US" sz="1050" dirty="0" smtClean="0"/>
              <a:t>- magnetic sticker to fix the camera on smooth metal surfaces</a:t>
            </a:r>
          </a:p>
          <a:p>
            <a:r>
              <a:rPr lang="en-US" sz="1050" dirty="0" smtClean="0"/>
              <a:t>- fabric grip to sew on the jacket for the shoulder camera positioning.</a:t>
            </a:r>
          </a:p>
          <a:p>
            <a:r>
              <a:rPr lang="en-US" sz="1050" dirty="0" smtClean="0"/>
              <a:t>- multi-</a:t>
            </a:r>
            <a:r>
              <a:rPr lang="en-US" sz="1050" dirty="0" err="1" smtClean="0"/>
              <a:t>exchangable</a:t>
            </a:r>
            <a:r>
              <a:rPr lang="en-US" sz="1050" dirty="0" smtClean="0"/>
              <a:t> plug for the camera on different surfaces.</a:t>
            </a:r>
          </a:p>
          <a:p>
            <a:r>
              <a:rPr lang="en-US" sz="1050" dirty="0" smtClean="0"/>
              <a:t>- Cables: USB - TV</a:t>
            </a:r>
          </a:p>
          <a:p>
            <a:pPr>
              <a:buFontTx/>
              <a:buChar char="-"/>
            </a:pPr>
            <a:r>
              <a:rPr lang="en-US" sz="1050" dirty="0" smtClean="0"/>
              <a:t>3 </a:t>
            </a:r>
            <a:r>
              <a:rPr lang="en-US" sz="1050" dirty="0" err="1" smtClean="0"/>
              <a:t>mt</a:t>
            </a:r>
            <a:r>
              <a:rPr lang="en-US" sz="1050" dirty="0" smtClean="0"/>
              <a:t> waterproof</a:t>
            </a:r>
          </a:p>
          <a:p>
            <a:pPr>
              <a:buFontTx/>
              <a:buChar char="-"/>
            </a:pPr>
            <a:endParaRPr lang="it-IT" sz="1200" dirty="0" smtClean="0"/>
          </a:p>
          <a:p>
            <a:r>
              <a:rPr lang="it-IT" sz="1200" dirty="0" smtClean="0"/>
              <a:t>Available in:</a:t>
            </a:r>
          </a:p>
          <a:p>
            <a:r>
              <a:rPr lang="it-IT" sz="1200" dirty="0" smtClean="0"/>
              <a:t>Fishing rod Camera</a:t>
            </a:r>
            <a:endParaRPr lang="en-US" sz="1200" dirty="0" smtClean="0"/>
          </a:p>
          <a:p>
            <a:endParaRPr lang="en-US" sz="1200" dirty="0"/>
          </a:p>
        </p:txBody>
      </p:sp>
      <p:pic>
        <p:nvPicPr>
          <p:cNvPr id="11" name="Picture 10" descr="Fishign Camera Details 012.jpg"/>
          <p:cNvPicPr>
            <a:picLocks noChangeAspect="1"/>
          </p:cNvPicPr>
          <p:nvPr/>
        </p:nvPicPr>
        <p:blipFill>
          <a:blip r:embed="rId4" cstate="print"/>
          <a:stretch>
            <a:fillRect/>
          </a:stretch>
        </p:blipFill>
        <p:spPr>
          <a:xfrm>
            <a:off x="2420888" y="3307897"/>
            <a:ext cx="1535288" cy="1912176"/>
          </a:xfrm>
          <a:prstGeom prst="rect">
            <a:avLst/>
          </a:prstGeom>
        </p:spPr>
      </p:pic>
      <p:pic>
        <p:nvPicPr>
          <p:cNvPr id="7" name="Picture 6" descr="Fishign Camera Details 002.jpg"/>
          <p:cNvPicPr>
            <a:picLocks noChangeAspect="1"/>
          </p:cNvPicPr>
          <p:nvPr/>
        </p:nvPicPr>
        <p:blipFill>
          <a:blip r:embed="rId5" cstate="print">
            <a:lum bright="10000" contrast="7000"/>
          </a:blip>
          <a:stretch>
            <a:fillRect/>
          </a:stretch>
        </p:blipFill>
        <p:spPr>
          <a:xfrm>
            <a:off x="2348880" y="1475656"/>
            <a:ext cx="2620205" cy="186624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OOK-RING-SHAPE[1].jpg"/>
          <p:cNvPicPr>
            <a:picLocks noGrp="1" noChangeAspect="1"/>
          </p:cNvPicPr>
          <p:nvPr>
            <p:ph idx="1"/>
          </p:nvPr>
        </p:nvPicPr>
        <p:blipFill>
          <a:blip r:embed="rId2" cstate="print"/>
          <a:stretch>
            <a:fillRect/>
          </a:stretch>
        </p:blipFill>
        <p:spPr>
          <a:xfrm>
            <a:off x="3284632" y="6551712"/>
            <a:ext cx="3573368" cy="2592288"/>
          </a:xfrm>
        </p:spPr>
      </p:pic>
      <p:sp>
        <p:nvSpPr>
          <p:cNvPr id="2" name="Title 1"/>
          <p:cNvSpPr>
            <a:spLocks noGrp="1"/>
          </p:cNvSpPr>
          <p:nvPr>
            <p:ph type="title"/>
          </p:nvPr>
        </p:nvSpPr>
        <p:spPr>
          <a:xfrm>
            <a:off x="1783060" y="179512"/>
            <a:ext cx="3230116" cy="864096"/>
          </a:xfrm>
        </p:spPr>
        <p:txBody>
          <a:bodyPr/>
          <a:lstStyle/>
          <a:p>
            <a:r>
              <a:rPr lang="it-IT" b="1" dirty="0" smtClean="0"/>
              <a:t>Consulting </a:t>
            </a:r>
            <a:endParaRPr lang="en-US" b="1" dirty="0"/>
          </a:p>
        </p:txBody>
      </p:sp>
      <p:pic>
        <p:nvPicPr>
          <p:cNvPr id="4" name="Picture 3" descr="Mountain  Fishing Equipment logo bene per confezioni intermedio.png"/>
          <p:cNvPicPr>
            <a:picLocks noChangeAspect="1"/>
          </p:cNvPicPr>
          <p:nvPr/>
        </p:nvPicPr>
        <p:blipFill>
          <a:blip r:embed="rId3" cstate="print"/>
          <a:stretch>
            <a:fillRect/>
          </a:stretch>
        </p:blipFill>
        <p:spPr>
          <a:xfrm>
            <a:off x="5373216" y="395536"/>
            <a:ext cx="1224136" cy="1235066"/>
          </a:xfrm>
          <a:prstGeom prst="rect">
            <a:avLst/>
          </a:prstGeom>
        </p:spPr>
      </p:pic>
      <p:sp>
        <p:nvSpPr>
          <p:cNvPr id="5" name="TextBox 4"/>
          <p:cNvSpPr txBox="1"/>
          <p:nvPr/>
        </p:nvSpPr>
        <p:spPr>
          <a:xfrm>
            <a:off x="6281936" y="8774668"/>
            <a:ext cx="576064" cy="369332"/>
          </a:xfrm>
          <a:prstGeom prst="rect">
            <a:avLst/>
          </a:prstGeom>
          <a:noFill/>
        </p:spPr>
        <p:txBody>
          <a:bodyPr wrap="square" rtlCol="0">
            <a:spAutoFit/>
          </a:bodyPr>
          <a:lstStyle/>
          <a:p>
            <a:r>
              <a:rPr lang="it-IT" b="1" dirty="0" smtClean="0"/>
              <a:t>12</a:t>
            </a:r>
            <a:endParaRPr lang="en-US" b="1" dirty="0"/>
          </a:p>
        </p:txBody>
      </p:sp>
      <p:pic>
        <p:nvPicPr>
          <p:cNvPr id="9" name="Picture 8" descr="Best Pal 3,40 spin rod 019.jpg"/>
          <p:cNvPicPr>
            <a:picLocks noChangeAspect="1"/>
          </p:cNvPicPr>
          <p:nvPr/>
        </p:nvPicPr>
        <p:blipFill>
          <a:blip r:embed="rId4" cstate="print">
            <a:lum bright="1000" contrast="53000"/>
          </a:blip>
          <a:stretch>
            <a:fillRect/>
          </a:stretch>
        </p:blipFill>
        <p:spPr>
          <a:xfrm>
            <a:off x="0" y="5668181"/>
            <a:ext cx="2825552" cy="3008275"/>
          </a:xfrm>
          <a:prstGeom prst="rect">
            <a:avLst/>
          </a:prstGeom>
        </p:spPr>
      </p:pic>
      <p:sp>
        <p:nvSpPr>
          <p:cNvPr id="7" name="TextBox 6"/>
          <p:cNvSpPr txBox="1"/>
          <p:nvPr/>
        </p:nvSpPr>
        <p:spPr>
          <a:xfrm>
            <a:off x="332656" y="1691680"/>
            <a:ext cx="6048672" cy="3939540"/>
          </a:xfrm>
          <a:prstGeom prst="rect">
            <a:avLst/>
          </a:prstGeom>
          <a:noFill/>
        </p:spPr>
        <p:txBody>
          <a:bodyPr wrap="square" rtlCol="0">
            <a:spAutoFit/>
          </a:bodyPr>
          <a:lstStyle/>
          <a:p>
            <a:pPr algn="ctr"/>
            <a:r>
              <a:rPr lang="it-IT" sz="2400" b="1" dirty="0" smtClean="0"/>
              <a:t>You want to</a:t>
            </a:r>
            <a:endParaRPr lang="en-US" sz="2400" b="1" dirty="0" smtClean="0"/>
          </a:p>
          <a:p>
            <a:pPr algn="ctr"/>
            <a:r>
              <a:rPr lang="en-US" b="1" dirty="0" smtClean="0">
                <a:solidFill>
                  <a:srgbClr val="FFC000"/>
                </a:solidFill>
              </a:rPr>
              <a:t>make a small production of customized fishing rods</a:t>
            </a:r>
          </a:p>
          <a:p>
            <a:pPr algn="ctr"/>
            <a:r>
              <a:rPr lang="en-US" b="1" dirty="0" smtClean="0">
                <a:solidFill>
                  <a:srgbClr val="FFC000"/>
                </a:solidFill>
              </a:rPr>
              <a:t> produce some fishing rods </a:t>
            </a:r>
          </a:p>
          <a:p>
            <a:pPr algn="ctr"/>
            <a:r>
              <a:rPr lang="it-IT" sz="2400" b="1" dirty="0" smtClean="0"/>
              <a:t>or </a:t>
            </a:r>
            <a:endParaRPr lang="en-US" sz="2400" b="1" dirty="0" smtClean="0"/>
          </a:p>
          <a:p>
            <a:pPr algn="ctr"/>
            <a:r>
              <a:rPr lang="en-US" b="1" dirty="0" smtClean="0">
                <a:solidFill>
                  <a:srgbClr val="FFC000"/>
                </a:solidFill>
              </a:rPr>
              <a:t> you are already producing fishing rods</a:t>
            </a:r>
          </a:p>
          <a:p>
            <a:pPr algn="ctr"/>
            <a:endParaRPr lang="en-US" dirty="0" smtClean="0"/>
          </a:p>
          <a:p>
            <a:pPr algn="ctr"/>
            <a:r>
              <a:rPr lang="it-IT" sz="1400" b="1" dirty="0" smtClean="0"/>
              <a:t>we will develop the project for you</a:t>
            </a:r>
          </a:p>
          <a:p>
            <a:pPr algn="ctr"/>
            <a:r>
              <a:rPr lang="it-IT" sz="2000" b="1" dirty="0" smtClean="0"/>
              <a:t>Idea for fishing clubs and shops</a:t>
            </a:r>
          </a:p>
          <a:p>
            <a:pPr algn="just"/>
            <a:r>
              <a:rPr lang="it-IT" sz="1400" dirty="0" smtClean="0"/>
              <a:t>You can use our extensive network and expertise to build your fishing rod exactley as you want it, even a personalized limited edition, saving time money and avoiding scams. Make a tailored production for your shop or Club.</a:t>
            </a:r>
            <a:endParaRPr lang="it-IT" sz="2000" dirty="0" smtClean="0"/>
          </a:p>
          <a:p>
            <a:pPr algn="just"/>
            <a:r>
              <a:rPr lang="it-IT" sz="1400" dirty="0" smtClean="0"/>
              <a:t>We are professional in this industry for many years and our team’s resources are outstanding.</a:t>
            </a:r>
          </a:p>
          <a:p>
            <a:pPr algn="ctr"/>
            <a:r>
              <a:rPr lang="it-IT" sz="1400" dirty="0" smtClean="0"/>
              <a:t>Save precious time, money and boost your business with our help!</a:t>
            </a:r>
          </a:p>
          <a:p>
            <a:pPr algn="ctr"/>
            <a:endParaRPr lang="it-IT" sz="1200" dirty="0" smtClean="0"/>
          </a:p>
        </p:txBody>
      </p:sp>
      <p:sp>
        <p:nvSpPr>
          <p:cNvPr id="10" name="TextBox 9"/>
          <p:cNvSpPr txBox="1"/>
          <p:nvPr/>
        </p:nvSpPr>
        <p:spPr>
          <a:xfrm>
            <a:off x="2276872" y="5580112"/>
            <a:ext cx="2952328" cy="769441"/>
          </a:xfrm>
          <a:prstGeom prst="rect">
            <a:avLst/>
          </a:prstGeom>
          <a:solidFill>
            <a:schemeClr val="bg1"/>
          </a:solidFill>
        </p:spPr>
        <p:txBody>
          <a:bodyPr wrap="square" rtlCol="0">
            <a:spAutoFit/>
          </a:bodyPr>
          <a:lstStyle/>
          <a:p>
            <a:pPr algn="ctr"/>
            <a:r>
              <a:rPr lang="it-IT" sz="1100" dirty="0" smtClean="0"/>
              <a:t>Contact us by phone or email: </a:t>
            </a:r>
          </a:p>
          <a:p>
            <a:pPr algn="ctr"/>
            <a:r>
              <a:rPr lang="it-IT" sz="1100" dirty="0" smtClean="0"/>
              <a:t>Head office: 00852 2869 6114</a:t>
            </a:r>
          </a:p>
          <a:p>
            <a:pPr algn="ctr"/>
            <a:r>
              <a:rPr lang="it-IT" sz="1100" dirty="0" smtClean="0"/>
              <a:t>Consulting email: fab@mofeq.com</a:t>
            </a:r>
          </a:p>
          <a:p>
            <a:endParaRPr lang="en-US" sz="1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ailand 2011 010.jpg"/>
          <p:cNvPicPr>
            <a:picLocks noChangeAspect="1"/>
          </p:cNvPicPr>
          <p:nvPr/>
        </p:nvPicPr>
        <p:blipFill>
          <a:blip r:embed="rId2" cstate="print"/>
          <a:stretch>
            <a:fillRect/>
          </a:stretch>
        </p:blipFill>
        <p:spPr>
          <a:xfrm>
            <a:off x="0" y="0"/>
            <a:ext cx="3086962" cy="4115949"/>
          </a:xfrm>
          <a:prstGeom prst="rect">
            <a:avLst/>
          </a:prstGeom>
        </p:spPr>
      </p:pic>
      <p:sp>
        <p:nvSpPr>
          <p:cNvPr id="2" name="Title 1"/>
          <p:cNvSpPr>
            <a:spLocks noGrp="1"/>
          </p:cNvSpPr>
          <p:nvPr>
            <p:ph type="title"/>
          </p:nvPr>
        </p:nvSpPr>
        <p:spPr>
          <a:xfrm>
            <a:off x="2969568" y="179512"/>
            <a:ext cx="3888432" cy="846576"/>
          </a:xfrm>
        </p:spPr>
        <p:txBody>
          <a:bodyPr>
            <a:normAutofit/>
          </a:bodyPr>
          <a:lstStyle/>
          <a:p>
            <a:r>
              <a:rPr lang="it-IT" sz="2000" dirty="0" smtClean="0"/>
              <a:t>Mountain Fishing Equipment </a:t>
            </a:r>
            <a:endParaRPr lang="en-US" sz="2000" dirty="0"/>
          </a:p>
        </p:txBody>
      </p:sp>
      <p:sp>
        <p:nvSpPr>
          <p:cNvPr id="3" name="Content Placeholder 2"/>
          <p:cNvSpPr>
            <a:spLocks noGrp="1"/>
          </p:cNvSpPr>
          <p:nvPr>
            <p:ph idx="1"/>
          </p:nvPr>
        </p:nvSpPr>
        <p:spPr>
          <a:xfrm>
            <a:off x="332656" y="5220072"/>
            <a:ext cx="3096344" cy="3600400"/>
          </a:xfrm>
        </p:spPr>
        <p:txBody>
          <a:bodyPr>
            <a:normAutofit lnSpcReduction="10000"/>
          </a:bodyPr>
          <a:lstStyle/>
          <a:p>
            <a:pPr>
              <a:buNone/>
            </a:pPr>
            <a:r>
              <a:rPr lang="it-IT" sz="2400" dirty="0" smtClean="0"/>
              <a:t>Contacts us</a:t>
            </a:r>
          </a:p>
          <a:p>
            <a:pPr>
              <a:buNone/>
            </a:pPr>
            <a:r>
              <a:rPr lang="it-IT" sz="1200" b="1" dirty="0" smtClean="0"/>
              <a:t>Sales office: quotations/orders/info</a:t>
            </a:r>
          </a:p>
          <a:p>
            <a:pPr>
              <a:buNone/>
            </a:pPr>
            <a:r>
              <a:rPr lang="it-IT" sz="1200" dirty="0" smtClean="0"/>
              <a:t>Hong Kong direct import line</a:t>
            </a:r>
            <a:endParaRPr lang="it-IT" sz="1200" b="1" dirty="0" smtClean="0"/>
          </a:p>
          <a:p>
            <a:pPr>
              <a:buNone/>
            </a:pPr>
            <a:r>
              <a:rPr lang="it-IT" sz="1200" dirty="0" smtClean="0"/>
              <a:t>Email </a:t>
            </a:r>
            <a:r>
              <a:rPr lang="it-IT" sz="1200" dirty="0" smtClean="0">
                <a:solidFill>
                  <a:srgbClr val="0000FF"/>
                </a:solidFill>
              </a:rPr>
              <a:t>sales@mofeq.com</a:t>
            </a:r>
          </a:p>
          <a:p>
            <a:pPr>
              <a:buNone/>
            </a:pPr>
            <a:r>
              <a:rPr lang="it-IT" sz="1200" dirty="0" smtClean="0"/>
              <a:t>Fax    00852 2869 6114</a:t>
            </a:r>
          </a:p>
          <a:p>
            <a:pPr>
              <a:buNone/>
            </a:pPr>
            <a:endParaRPr lang="it-IT" sz="1000" dirty="0" smtClean="0"/>
          </a:p>
          <a:p>
            <a:pPr>
              <a:buNone/>
            </a:pPr>
            <a:r>
              <a:rPr lang="it-IT" sz="1000" dirty="0" smtClean="0"/>
              <a:t>Mountain Fishing Equipment  Ltd.</a:t>
            </a:r>
          </a:p>
          <a:p>
            <a:pPr>
              <a:buNone/>
            </a:pPr>
            <a:r>
              <a:rPr lang="it-IT" sz="1000" dirty="0" smtClean="0"/>
              <a:t>Head office address:</a:t>
            </a:r>
          </a:p>
          <a:p>
            <a:pPr>
              <a:buNone/>
            </a:pPr>
            <a:r>
              <a:rPr lang="it-IT" sz="1000" dirty="0" smtClean="0"/>
              <a:t>3F/N.2</a:t>
            </a:r>
          </a:p>
          <a:p>
            <a:pPr>
              <a:buNone/>
            </a:pPr>
            <a:r>
              <a:rPr lang="it-IT" sz="1000" dirty="0" smtClean="0"/>
              <a:t>Lan Kwai Fong n.3</a:t>
            </a:r>
          </a:p>
          <a:p>
            <a:pPr>
              <a:buNone/>
            </a:pPr>
            <a:r>
              <a:rPr lang="it-IT" sz="1000" dirty="0" smtClean="0"/>
              <a:t>Central</a:t>
            </a:r>
          </a:p>
          <a:p>
            <a:pPr>
              <a:buNone/>
            </a:pPr>
            <a:r>
              <a:rPr lang="it-IT" sz="1000" dirty="0" smtClean="0"/>
              <a:t>Hong Kong</a:t>
            </a:r>
          </a:p>
          <a:p>
            <a:pPr>
              <a:buNone/>
            </a:pPr>
            <a:r>
              <a:rPr lang="it-IT" sz="1000" dirty="0" smtClean="0"/>
              <a:t> Tel/Fax: 00852  2869 6114</a:t>
            </a:r>
          </a:p>
          <a:p>
            <a:pPr>
              <a:buNone/>
            </a:pPr>
            <a:endParaRPr lang="it-IT" sz="1200" dirty="0" smtClean="0"/>
          </a:p>
          <a:p>
            <a:pPr>
              <a:buNone/>
            </a:pPr>
            <a:r>
              <a:rPr lang="it-IT" sz="1600" dirty="0" smtClean="0"/>
              <a:t>Visit the website for more </a:t>
            </a:r>
          </a:p>
          <a:p>
            <a:pPr>
              <a:buNone/>
            </a:pPr>
            <a:r>
              <a:rPr lang="it-IT" u="sng" dirty="0" smtClean="0">
                <a:hlinkClick r:id="rId3"/>
              </a:rPr>
              <a:t>www.mofeq.com</a:t>
            </a:r>
            <a:endParaRPr lang="it-IT" sz="1200" dirty="0" smtClean="0"/>
          </a:p>
          <a:p>
            <a:pPr>
              <a:buNone/>
            </a:pPr>
            <a:endParaRPr lang="it-IT" sz="1200" dirty="0" smtClean="0"/>
          </a:p>
          <a:p>
            <a:pPr>
              <a:buNone/>
            </a:pPr>
            <a:endParaRPr lang="it-IT" sz="1200" dirty="0" smtClean="0"/>
          </a:p>
        </p:txBody>
      </p:sp>
      <p:pic>
        <p:nvPicPr>
          <p:cNvPr id="4" name="Picture 3" descr="Mountain  Fishing Equipment logo bene per confezioni intermedio.png"/>
          <p:cNvPicPr>
            <a:picLocks noChangeAspect="1"/>
          </p:cNvPicPr>
          <p:nvPr/>
        </p:nvPicPr>
        <p:blipFill>
          <a:blip r:embed="rId4" cstate="print"/>
          <a:stretch>
            <a:fillRect/>
          </a:stretch>
        </p:blipFill>
        <p:spPr>
          <a:xfrm>
            <a:off x="1844824" y="2760870"/>
            <a:ext cx="1224136" cy="1235066"/>
          </a:xfrm>
          <a:prstGeom prst="rect">
            <a:avLst/>
          </a:prstGeom>
        </p:spPr>
      </p:pic>
      <p:sp>
        <p:nvSpPr>
          <p:cNvPr id="5" name="TextBox 4"/>
          <p:cNvSpPr txBox="1"/>
          <p:nvPr/>
        </p:nvSpPr>
        <p:spPr>
          <a:xfrm>
            <a:off x="3717032" y="1907704"/>
            <a:ext cx="2664296" cy="800219"/>
          </a:xfrm>
          <a:prstGeom prst="rect">
            <a:avLst/>
          </a:prstGeom>
          <a:noFill/>
        </p:spPr>
        <p:txBody>
          <a:bodyPr wrap="square" rtlCol="0">
            <a:spAutoFit/>
          </a:bodyPr>
          <a:lstStyle/>
          <a:p>
            <a:r>
              <a:rPr lang="it-IT" sz="2800" dirty="0" smtClean="0"/>
              <a:t>WEFC</a:t>
            </a:r>
            <a:r>
              <a:rPr lang="it-IT" sz="2800" b="1" dirty="0" smtClean="0"/>
              <a:t> </a:t>
            </a:r>
            <a:r>
              <a:rPr lang="it-IT" sz="1400" b="1" dirty="0" smtClean="0"/>
              <a:t>fishing competition</a:t>
            </a:r>
          </a:p>
          <a:p>
            <a:endParaRPr lang="en-US" dirty="0"/>
          </a:p>
        </p:txBody>
      </p:sp>
      <p:pic>
        <p:nvPicPr>
          <p:cNvPr id="6" name="Picture 5" descr="WEFC sticker _ Patch.png"/>
          <p:cNvPicPr>
            <a:picLocks noChangeAspect="1"/>
          </p:cNvPicPr>
          <p:nvPr/>
        </p:nvPicPr>
        <p:blipFill>
          <a:blip r:embed="rId5" cstate="print"/>
          <a:stretch>
            <a:fillRect/>
          </a:stretch>
        </p:blipFill>
        <p:spPr>
          <a:xfrm>
            <a:off x="4034253" y="2483768"/>
            <a:ext cx="2059043" cy="2197793"/>
          </a:xfrm>
          <a:prstGeom prst="rect">
            <a:avLst/>
          </a:prstGeom>
        </p:spPr>
      </p:pic>
      <p:sp>
        <p:nvSpPr>
          <p:cNvPr id="7" name="TextBox 6"/>
          <p:cNvSpPr txBox="1"/>
          <p:nvPr/>
        </p:nvSpPr>
        <p:spPr>
          <a:xfrm>
            <a:off x="3573016" y="4716016"/>
            <a:ext cx="3068960" cy="1169551"/>
          </a:xfrm>
          <a:prstGeom prst="rect">
            <a:avLst/>
          </a:prstGeom>
          <a:noFill/>
        </p:spPr>
        <p:txBody>
          <a:bodyPr wrap="square" rtlCol="0">
            <a:spAutoFit/>
          </a:bodyPr>
          <a:lstStyle/>
          <a:p>
            <a:pPr algn="just"/>
            <a:r>
              <a:rPr lang="it-IT" sz="1400" dirty="0" smtClean="0"/>
              <a:t>WEFC is a Worldwide online fishing competition. The competitors can participate from any part of the World  by sending a picture, and can win the Mountain Fishing Equipment products. </a:t>
            </a:r>
          </a:p>
        </p:txBody>
      </p:sp>
      <p:sp>
        <p:nvSpPr>
          <p:cNvPr id="8" name="TextBox 7"/>
          <p:cNvSpPr txBox="1"/>
          <p:nvPr/>
        </p:nvSpPr>
        <p:spPr>
          <a:xfrm>
            <a:off x="4293096" y="899592"/>
            <a:ext cx="1368152" cy="984885"/>
          </a:xfrm>
          <a:prstGeom prst="rect">
            <a:avLst/>
          </a:prstGeom>
          <a:noFill/>
        </p:spPr>
        <p:txBody>
          <a:bodyPr wrap="square" rtlCol="0">
            <a:spAutoFit/>
          </a:bodyPr>
          <a:lstStyle/>
          <a:p>
            <a:pPr algn="ctr"/>
            <a:r>
              <a:rPr lang="it-IT" dirty="0" smtClean="0"/>
              <a:t>the   </a:t>
            </a:r>
          </a:p>
          <a:p>
            <a:pPr algn="ctr"/>
            <a:r>
              <a:rPr lang="it-IT" sz="2000" b="1" dirty="0" smtClean="0"/>
              <a:t>Official Sponsor of </a:t>
            </a:r>
            <a:endParaRPr lang="en-US" sz="2000" b="1" dirty="0"/>
          </a:p>
        </p:txBody>
      </p:sp>
      <p:sp>
        <p:nvSpPr>
          <p:cNvPr id="10" name="TextBox 9"/>
          <p:cNvSpPr txBox="1"/>
          <p:nvPr/>
        </p:nvSpPr>
        <p:spPr>
          <a:xfrm>
            <a:off x="2348880" y="8748464"/>
            <a:ext cx="2952328" cy="276999"/>
          </a:xfrm>
          <a:prstGeom prst="rect">
            <a:avLst/>
          </a:prstGeom>
          <a:noFill/>
        </p:spPr>
        <p:txBody>
          <a:bodyPr wrap="square" rtlCol="0">
            <a:spAutoFit/>
          </a:bodyPr>
          <a:lstStyle/>
          <a:p>
            <a:r>
              <a:rPr lang="en-US" sz="1200" b="1" dirty="0" smtClean="0">
                <a:solidFill>
                  <a:schemeClr val="tx1">
                    <a:lumMod val="85000"/>
                    <a:lumOff val="15000"/>
                  </a:schemeClr>
                </a:solidFill>
              </a:rPr>
              <a:t>"</a:t>
            </a:r>
            <a:r>
              <a:rPr lang="en-US" sz="1200" b="1" dirty="0" err="1" smtClean="0">
                <a:solidFill>
                  <a:schemeClr val="tx1">
                    <a:lumMod val="85000"/>
                    <a:lumOff val="15000"/>
                  </a:schemeClr>
                </a:solidFill>
              </a:rPr>
              <a:t>Horas</a:t>
            </a:r>
            <a:r>
              <a:rPr lang="en-US" sz="1200" b="1" dirty="0" smtClean="0">
                <a:solidFill>
                  <a:schemeClr val="tx1">
                    <a:lumMod val="85000"/>
                    <a:lumOff val="15000"/>
                  </a:schemeClr>
                </a:solidFill>
              </a:rPr>
              <a:t> non </a:t>
            </a:r>
            <a:r>
              <a:rPr lang="en-US" sz="1200" b="1" dirty="0" err="1" smtClean="0">
                <a:solidFill>
                  <a:schemeClr val="tx1">
                    <a:lumMod val="85000"/>
                    <a:lumOff val="15000"/>
                  </a:schemeClr>
                </a:solidFill>
              </a:rPr>
              <a:t>numero</a:t>
            </a:r>
            <a:r>
              <a:rPr lang="en-US" sz="1200" b="1" dirty="0" smtClean="0">
                <a:solidFill>
                  <a:schemeClr val="tx1">
                    <a:lumMod val="85000"/>
                    <a:lumOff val="15000"/>
                  </a:schemeClr>
                </a:solidFill>
              </a:rPr>
              <a:t>, nisi </a:t>
            </a:r>
            <a:r>
              <a:rPr lang="en-US" sz="1200" b="1" dirty="0" err="1" smtClean="0">
                <a:solidFill>
                  <a:schemeClr val="tx1">
                    <a:lumMod val="85000"/>
                    <a:lumOff val="15000"/>
                  </a:schemeClr>
                </a:solidFill>
              </a:rPr>
              <a:t>serenas</a:t>
            </a:r>
            <a:r>
              <a:rPr lang="en-US" sz="1200" b="1" dirty="0" smtClean="0">
                <a:solidFill>
                  <a:schemeClr val="tx1">
                    <a:lumMod val="85000"/>
                    <a:lumOff val="15000"/>
                  </a:schemeClr>
                </a:solidFill>
              </a:rPr>
              <a:t>“</a:t>
            </a:r>
            <a:endParaRPr lang="en-US" sz="1200" dirty="0"/>
          </a:p>
        </p:txBody>
      </p:sp>
      <p:pic>
        <p:nvPicPr>
          <p:cNvPr id="12" name="Picture 11" descr="example picture.png"/>
          <p:cNvPicPr>
            <a:picLocks noChangeAspect="1"/>
          </p:cNvPicPr>
          <p:nvPr/>
        </p:nvPicPr>
        <p:blipFill>
          <a:blip r:embed="rId6" cstate="print"/>
          <a:stretch>
            <a:fillRect/>
          </a:stretch>
        </p:blipFill>
        <p:spPr>
          <a:xfrm>
            <a:off x="3501008" y="5868144"/>
            <a:ext cx="3248900" cy="1968845"/>
          </a:xfrm>
          <a:prstGeom prst="rect">
            <a:avLst/>
          </a:prstGeom>
        </p:spPr>
      </p:pic>
      <p:sp>
        <p:nvSpPr>
          <p:cNvPr id="13" name="TextBox 12"/>
          <p:cNvSpPr txBox="1"/>
          <p:nvPr/>
        </p:nvSpPr>
        <p:spPr>
          <a:xfrm>
            <a:off x="3789040" y="7956376"/>
            <a:ext cx="2736304" cy="892552"/>
          </a:xfrm>
          <a:prstGeom prst="rect">
            <a:avLst/>
          </a:prstGeom>
          <a:noFill/>
        </p:spPr>
        <p:txBody>
          <a:bodyPr wrap="square" rtlCol="0">
            <a:spAutoFit/>
          </a:bodyPr>
          <a:lstStyle/>
          <a:p>
            <a:r>
              <a:rPr lang="it-IT" sz="1600" dirty="0" smtClean="0"/>
              <a:t>Free subscription at</a:t>
            </a:r>
          </a:p>
          <a:p>
            <a:r>
              <a:rPr lang="it-IT" sz="3600" u="sng" dirty="0" smtClean="0">
                <a:solidFill>
                  <a:srgbClr val="0000FF"/>
                </a:solidFill>
              </a:rPr>
              <a:t>www.wefc.it</a:t>
            </a:r>
            <a:endParaRPr lang="en-US" sz="3600" u="sng"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0688" y="395536"/>
            <a:ext cx="4608512" cy="1494648"/>
          </a:xfrm>
        </p:spPr>
        <p:txBody>
          <a:bodyPr/>
          <a:lstStyle/>
          <a:p>
            <a:r>
              <a:rPr lang="it-IT" b="1" dirty="0" smtClean="0">
                <a:solidFill>
                  <a:srgbClr val="FF9900"/>
                </a:solidFill>
              </a:rPr>
              <a:t>Introduction to our Company</a:t>
            </a:r>
            <a:endParaRPr lang="en-US" b="1" dirty="0">
              <a:solidFill>
                <a:srgbClr val="FF9900"/>
              </a:solidFill>
            </a:endParaRPr>
          </a:p>
        </p:txBody>
      </p:sp>
      <p:sp>
        <p:nvSpPr>
          <p:cNvPr id="3" name="Content Placeholder 2"/>
          <p:cNvSpPr>
            <a:spLocks noGrp="1"/>
          </p:cNvSpPr>
          <p:nvPr>
            <p:ph idx="1"/>
          </p:nvPr>
        </p:nvSpPr>
        <p:spPr>
          <a:xfrm>
            <a:off x="342900" y="1979713"/>
            <a:ext cx="6172200" cy="6912768"/>
          </a:xfrm>
          <a:solidFill>
            <a:schemeClr val="bg1">
              <a:lumMod val="85000"/>
            </a:schemeClr>
          </a:solidFill>
          <a:ln>
            <a:solidFill>
              <a:schemeClr val="tx1"/>
            </a:solidFill>
          </a:ln>
        </p:spPr>
        <p:txBody>
          <a:bodyPr>
            <a:normAutofit fontScale="40000" lnSpcReduction="20000"/>
          </a:bodyPr>
          <a:lstStyle/>
          <a:p>
            <a:pPr>
              <a:buNone/>
            </a:pPr>
            <a:endParaRPr lang="en-US" sz="4000" b="1" dirty="0" smtClean="0"/>
          </a:p>
          <a:p>
            <a:pPr>
              <a:buNone/>
            </a:pPr>
            <a:r>
              <a:rPr lang="en-US" sz="4000" b="1" dirty="0" smtClean="0">
                <a:solidFill>
                  <a:srgbClr val="FF3300"/>
                </a:solidFill>
              </a:rPr>
              <a:t>We </a:t>
            </a:r>
            <a:r>
              <a:rPr lang="en-US" sz="4000" b="1" dirty="0" smtClean="0">
                <a:solidFill>
                  <a:srgbClr val="FF3300"/>
                </a:solidFill>
              </a:rPr>
              <a:t>are </a:t>
            </a:r>
            <a:r>
              <a:rPr lang="en-US" b="1" dirty="0" smtClean="0"/>
              <a:t>designers of sport fishing equipment, and we are fishermen. Thanks to our extensive background in the sport fishing industry, our products are designed to be the best in terms of efficiency.  </a:t>
            </a:r>
          </a:p>
          <a:p>
            <a:pPr>
              <a:buNone/>
            </a:pPr>
            <a:r>
              <a:rPr lang="en-US" b="1" dirty="0" smtClean="0"/>
              <a:t>          Every fisherman knows that expensive and fancy material can't change the fact that you are good at using it. Our fishing rods are made only with solid materials: high resistance carbon, stainless steel and aluminum.</a:t>
            </a:r>
          </a:p>
          <a:p>
            <a:endParaRPr lang="en-US" b="1" dirty="0" smtClean="0"/>
          </a:p>
          <a:p>
            <a:pPr>
              <a:buNone/>
            </a:pPr>
            <a:r>
              <a:rPr lang="en-US" sz="4000" b="1" dirty="0" smtClean="0">
                <a:solidFill>
                  <a:srgbClr val="FF3300"/>
                </a:solidFill>
              </a:rPr>
              <a:t>We offer </a:t>
            </a:r>
            <a:r>
              <a:rPr lang="en-US" b="1" dirty="0" smtClean="0"/>
              <a:t>a 360 degrees help on any side of the production of sport fishing equipment, and produce a high quality range of products.</a:t>
            </a:r>
          </a:p>
          <a:p>
            <a:pPr>
              <a:buNone/>
            </a:pPr>
            <a:r>
              <a:rPr lang="en-US" b="1" dirty="0" smtClean="0"/>
              <a:t>          Mountain </a:t>
            </a:r>
            <a:r>
              <a:rPr lang="en-US" b="1" dirty="0"/>
              <a:t>Fishing Equipment Limited is a design company for sport fishing equipment, and we personally test every of our product before putting it on the market. During this phase we know that we have a big responsibility on the customer, so we pay particular attention to all  the smallest details of our items</a:t>
            </a:r>
            <a:r>
              <a:rPr lang="en-US" b="1" dirty="0" smtClean="0"/>
              <a:t>.</a:t>
            </a:r>
          </a:p>
          <a:p>
            <a:pPr>
              <a:buNone/>
            </a:pPr>
            <a:r>
              <a:rPr lang="en-US" b="1" dirty="0" smtClean="0"/>
              <a:t>Looking forward to enlarge our </a:t>
            </a:r>
            <a:r>
              <a:rPr lang="en-US" b="1" dirty="0"/>
              <a:t>products portfolio soon, by now we are very satisfied of the results that we have achieved. With our current products we cover most of the fun that a fisherman can get, and we are willing to continue improving the fisherman's life</a:t>
            </a:r>
            <a:r>
              <a:rPr lang="en-US" b="1" dirty="0" smtClean="0"/>
              <a:t>.</a:t>
            </a:r>
          </a:p>
          <a:p>
            <a:pPr>
              <a:buNone/>
            </a:pPr>
            <a:r>
              <a:rPr lang="it-IT" sz="4000" b="1" dirty="0" smtClean="0">
                <a:solidFill>
                  <a:srgbClr val="FF3300"/>
                </a:solidFill>
              </a:rPr>
              <a:t>Consulting</a:t>
            </a:r>
            <a:r>
              <a:rPr lang="it-IT" sz="4000" b="1" dirty="0" smtClean="0"/>
              <a:t>  </a:t>
            </a:r>
            <a:r>
              <a:rPr lang="it-IT" sz="3300" b="1" dirty="0" smtClean="0"/>
              <a:t>You can tell us how to make your own fishing rods, we will follow the process for you and deliver you the final product. This service is for shops, fishing clubs or anyone who wants to produce some fishing rods</a:t>
            </a:r>
            <a:endParaRPr lang="en-US" sz="3300" b="1" dirty="0" smtClean="0"/>
          </a:p>
          <a:p>
            <a:endParaRPr lang="en-US" b="1" dirty="0" smtClean="0">
              <a:solidFill>
                <a:srgbClr val="FF3300"/>
              </a:solidFill>
            </a:endParaRPr>
          </a:p>
          <a:p>
            <a:pPr>
              <a:buNone/>
            </a:pPr>
            <a:r>
              <a:rPr lang="en-US" sz="4000" b="1" dirty="0" smtClean="0">
                <a:solidFill>
                  <a:srgbClr val="FF3300"/>
                </a:solidFill>
              </a:rPr>
              <a:t>Mission</a:t>
            </a:r>
            <a:r>
              <a:rPr lang="en-US" b="1" dirty="0"/>
              <a:t> increase the level of </a:t>
            </a:r>
            <a:r>
              <a:rPr lang="en-US" b="1" dirty="0" err="1" smtClean="0"/>
              <a:t>enjoyability</a:t>
            </a:r>
            <a:r>
              <a:rPr lang="en-US" b="1" dirty="0" smtClean="0"/>
              <a:t> </a:t>
            </a:r>
            <a:r>
              <a:rPr lang="en-US" b="1" dirty="0"/>
              <a:t>of sport fishing by adding value to it through our products.</a:t>
            </a:r>
            <a:endParaRPr lang="en-US" b="1" dirty="0" smtClean="0"/>
          </a:p>
          <a:p>
            <a:pPr>
              <a:buNone/>
            </a:pPr>
            <a:r>
              <a:rPr lang="en-US" sz="4000" b="1" dirty="0" smtClean="0">
                <a:solidFill>
                  <a:srgbClr val="FF3300"/>
                </a:solidFill>
              </a:rPr>
              <a:t>Vision</a:t>
            </a:r>
            <a:r>
              <a:rPr lang="en-US" b="1" dirty="0" smtClean="0">
                <a:solidFill>
                  <a:srgbClr val="FF9900"/>
                </a:solidFill>
              </a:rPr>
              <a:t> </a:t>
            </a:r>
            <a:r>
              <a:rPr lang="en-US" b="1" dirty="0"/>
              <a:t>become a </a:t>
            </a:r>
            <a:r>
              <a:rPr lang="en-US" b="1" dirty="0" smtClean="0"/>
              <a:t>recognized </a:t>
            </a:r>
            <a:r>
              <a:rPr lang="en-US" b="1" dirty="0"/>
              <a:t>and </a:t>
            </a:r>
            <a:r>
              <a:rPr lang="en-US" b="1" dirty="0" smtClean="0"/>
              <a:t>renowned </a:t>
            </a:r>
            <a:r>
              <a:rPr lang="en-US" b="1" dirty="0"/>
              <a:t>quality brand for sport fishing equipment</a:t>
            </a:r>
            <a:r>
              <a:rPr lang="en-US" b="1" dirty="0" smtClean="0"/>
              <a:t>.</a:t>
            </a:r>
          </a:p>
          <a:p>
            <a:pPr>
              <a:buNone/>
            </a:pPr>
            <a:r>
              <a:rPr lang="it-IT" sz="4000" b="1" dirty="0" smtClean="0">
                <a:solidFill>
                  <a:srgbClr val="FF3300"/>
                </a:solidFill>
              </a:rPr>
              <a:t>People</a:t>
            </a:r>
            <a:r>
              <a:rPr lang="it-IT" sz="3000" b="1" dirty="0" smtClean="0"/>
              <a:t> </a:t>
            </a:r>
            <a:r>
              <a:rPr lang="it-IT" sz="3000" b="1" dirty="0" smtClean="0"/>
              <a:t>Design and business development:  Fabrizio Rustichelli (Italy) </a:t>
            </a:r>
          </a:p>
          <a:p>
            <a:pPr>
              <a:buNone/>
            </a:pPr>
            <a:r>
              <a:rPr lang="it-IT" sz="3000" b="1" dirty="0" smtClean="0"/>
              <a:t>                            Testing and  marketing: Simon Abernathe (Australia)</a:t>
            </a:r>
          </a:p>
          <a:p>
            <a:pPr>
              <a:buNone/>
            </a:pPr>
            <a:r>
              <a:rPr lang="it-IT" sz="3000" b="1" dirty="0" smtClean="0"/>
              <a:t>                             Sales executive: Vanilla  Lai (Hong Kong)</a:t>
            </a:r>
          </a:p>
          <a:p>
            <a:pPr>
              <a:buNone/>
            </a:pPr>
            <a:endParaRPr lang="en-US" b="1" dirty="0" smtClean="0"/>
          </a:p>
          <a:p>
            <a:endParaRPr lang="en-US" b="1" i="1" u="sng" dirty="0" smtClean="0"/>
          </a:p>
          <a:p>
            <a:pPr>
              <a:buNone/>
            </a:pPr>
            <a:r>
              <a:rPr lang="en-US" sz="2500" b="1" i="1" dirty="0" smtClean="0"/>
              <a:t>           Our Motto: "</a:t>
            </a:r>
            <a:r>
              <a:rPr lang="en-US" sz="2500" b="1" i="1" dirty="0" err="1" smtClean="0"/>
              <a:t>Horas</a:t>
            </a:r>
            <a:r>
              <a:rPr lang="en-US" sz="2500" b="1" i="1" dirty="0" smtClean="0"/>
              <a:t> non </a:t>
            </a:r>
            <a:r>
              <a:rPr lang="en-US" sz="2500" b="1" i="1" dirty="0" err="1" smtClean="0"/>
              <a:t>numero</a:t>
            </a:r>
            <a:r>
              <a:rPr lang="en-US" sz="2500" b="1" i="1" dirty="0" smtClean="0"/>
              <a:t>, nisi </a:t>
            </a:r>
            <a:r>
              <a:rPr lang="en-US" sz="2500" b="1" i="1" dirty="0" err="1" smtClean="0"/>
              <a:t>serenas</a:t>
            </a:r>
            <a:r>
              <a:rPr lang="en-US" sz="2500" b="1" i="1" dirty="0" smtClean="0"/>
              <a:t>“ (“I don’t account  for any hour, except the happy ones”)</a:t>
            </a:r>
            <a:endParaRPr lang="en-US" sz="2500" b="1" i="1" u="sng" dirty="0" smtClean="0"/>
          </a:p>
          <a:p>
            <a:pPr algn="ctr">
              <a:buNone/>
            </a:pPr>
            <a:endParaRPr lang="en-US" sz="2500" b="1" i="1" u="sng" dirty="0" smtClean="0"/>
          </a:p>
          <a:p>
            <a:pPr algn="ctr">
              <a:buNone/>
            </a:pPr>
            <a:endParaRPr lang="en-US" sz="2500" b="1" i="1" u="sng" dirty="0" smtClean="0"/>
          </a:p>
          <a:p>
            <a:pPr algn="ctr">
              <a:buNone/>
            </a:pPr>
            <a:r>
              <a:rPr lang="en-US" sz="2500" b="1" i="1" u="sng" dirty="0" smtClean="0"/>
              <a:t>Intellectual </a:t>
            </a:r>
            <a:r>
              <a:rPr lang="en-US" sz="2500" b="1" i="1" u="sng" dirty="0"/>
              <a:t>property, trade marks and copyright rights</a:t>
            </a:r>
            <a:r>
              <a:rPr lang="en-US" sz="2500" b="1" dirty="0"/>
              <a:t>:</a:t>
            </a:r>
            <a:endParaRPr lang="en-US" sz="2500" b="1" dirty="0" smtClean="0"/>
          </a:p>
          <a:p>
            <a:pPr algn="ctr">
              <a:buNone/>
            </a:pPr>
            <a:r>
              <a:rPr lang="en-US" sz="2500" b="1" i="1" dirty="0" smtClean="0"/>
              <a:t>         Mountain </a:t>
            </a:r>
            <a:r>
              <a:rPr lang="en-US" sz="2500" b="1" i="1" dirty="0"/>
              <a:t>Fishing Equipment </a:t>
            </a:r>
            <a:r>
              <a:rPr lang="en-US" sz="2500" b="1" i="1" dirty="0" smtClean="0"/>
              <a:t>ltd and logo, </a:t>
            </a:r>
            <a:r>
              <a:rPr lang="en-US" sz="2500" b="1" i="1" dirty="0"/>
              <a:t>is a registered trademark. </a:t>
            </a:r>
            <a:r>
              <a:rPr lang="en-US" sz="2500" b="1" i="1" dirty="0" smtClean="0"/>
              <a:t>Is </a:t>
            </a:r>
            <a:r>
              <a:rPr lang="en-US" sz="2500" b="1" i="1" dirty="0"/>
              <a:t>illegal every </a:t>
            </a:r>
            <a:r>
              <a:rPr lang="en-US" sz="2500" b="1" i="1" dirty="0" smtClean="0"/>
              <a:t>unauthorized </a:t>
            </a:r>
            <a:r>
              <a:rPr lang="en-US" sz="2500" b="1" i="1" dirty="0"/>
              <a:t>reproduction, copy or use of the content of this </a:t>
            </a:r>
            <a:r>
              <a:rPr lang="en-US" sz="2500" b="1" i="1" dirty="0" smtClean="0"/>
              <a:t> catalog </a:t>
            </a:r>
            <a:r>
              <a:rPr lang="en-US" sz="2500" b="1" i="1" dirty="0"/>
              <a:t>Mountain Fishing Equipment  ltd reserves the right to prosecute every </a:t>
            </a:r>
            <a:r>
              <a:rPr lang="en-US" sz="2500" b="1" i="1" dirty="0" smtClean="0"/>
              <a:t>unauthorized</a:t>
            </a:r>
            <a:r>
              <a:rPr lang="en-US" sz="2500" b="1" i="1" dirty="0"/>
              <a:t>  use and user of the contents of this </a:t>
            </a:r>
            <a:r>
              <a:rPr lang="en-US" sz="2500" b="1" i="1" dirty="0" smtClean="0"/>
              <a:t>catalog.</a:t>
            </a:r>
            <a:endParaRPr lang="en-US" sz="2500" b="1" dirty="0" smtClean="0"/>
          </a:p>
        </p:txBody>
      </p:sp>
      <p:pic>
        <p:nvPicPr>
          <p:cNvPr id="4" name="Picture 3" descr="Mountain  Fishing Equipment logo bene per confezioni intermedio.png"/>
          <p:cNvPicPr>
            <a:picLocks noChangeAspect="1"/>
          </p:cNvPicPr>
          <p:nvPr/>
        </p:nvPicPr>
        <p:blipFill>
          <a:blip r:embed="rId2" cstate="print"/>
          <a:stretch>
            <a:fillRect/>
          </a:stretch>
        </p:blipFill>
        <p:spPr>
          <a:xfrm>
            <a:off x="5373216" y="395536"/>
            <a:ext cx="1224136" cy="123506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6" name="Picture 5" descr="Fotolia_9370249_M.jpg"/>
          <p:cNvPicPr>
            <a:picLocks noChangeAspect="1"/>
          </p:cNvPicPr>
          <p:nvPr/>
        </p:nvPicPr>
        <p:blipFill>
          <a:blip r:embed="rId2" cstate="print">
            <a:lum bright="14000" contrast="32000"/>
          </a:blip>
          <a:stretch>
            <a:fillRect/>
          </a:stretch>
        </p:blipFill>
        <p:spPr>
          <a:xfrm>
            <a:off x="44624" y="1619672"/>
            <a:ext cx="6805806" cy="6192688"/>
          </a:xfrm>
          <a:prstGeom prst="rect">
            <a:avLst/>
          </a:prstGeom>
        </p:spPr>
      </p:pic>
      <p:sp>
        <p:nvSpPr>
          <p:cNvPr id="2" name="Title 1"/>
          <p:cNvSpPr>
            <a:spLocks noGrp="1"/>
          </p:cNvSpPr>
          <p:nvPr>
            <p:ph type="title"/>
          </p:nvPr>
        </p:nvSpPr>
        <p:spPr/>
        <p:txBody>
          <a:bodyPr/>
          <a:lstStyle/>
          <a:p>
            <a:r>
              <a:rPr lang="it-IT" b="1" dirty="0" smtClean="0"/>
              <a:t>Index</a:t>
            </a:r>
            <a:endParaRPr lang="en-US" b="1" dirty="0"/>
          </a:p>
        </p:txBody>
      </p:sp>
      <p:sp>
        <p:nvSpPr>
          <p:cNvPr id="3" name="Content Placeholder 2"/>
          <p:cNvSpPr>
            <a:spLocks noGrp="1"/>
          </p:cNvSpPr>
          <p:nvPr>
            <p:ph idx="1"/>
          </p:nvPr>
        </p:nvSpPr>
        <p:spPr>
          <a:xfrm>
            <a:off x="1268760" y="2123728"/>
            <a:ext cx="4742284" cy="6398839"/>
          </a:xfrm>
        </p:spPr>
        <p:txBody>
          <a:bodyPr>
            <a:normAutofit lnSpcReduction="10000"/>
          </a:bodyPr>
          <a:lstStyle/>
          <a:p>
            <a:pPr>
              <a:buNone/>
            </a:pPr>
            <a:r>
              <a:rPr lang="it-IT" dirty="0" smtClean="0">
                <a:solidFill>
                  <a:schemeClr val="tx1">
                    <a:lumMod val="95000"/>
                    <a:lumOff val="5000"/>
                  </a:schemeClr>
                </a:solidFill>
              </a:rPr>
              <a:t>Spinning                 </a:t>
            </a:r>
            <a:r>
              <a:rPr lang="it-IT" sz="2000" dirty="0" smtClean="0">
                <a:solidFill>
                  <a:schemeClr val="tx1">
                    <a:lumMod val="95000"/>
                    <a:lumOff val="5000"/>
                  </a:schemeClr>
                </a:solidFill>
              </a:rPr>
              <a:t>pag </a:t>
            </a:r>
            <a:r>
              <a:rPr lang="it-IT" sz="2800" dirty="0" smtClean="0">
                <a:solidFill>
                  <a:schemeClr val="tx1">
                    <a:lumMod val="95000"/>
                    <a:lumOff val="5000"/>
                  </a:schemeClr>
                </a:solidFill>
              </a:rPr>
              <a:t>1/2</a:t>
            </a:r>
          </a:p>
          <a:p>
            <a:pPr>
              <a:buNone/>
            </a:pPr>
            <a:r>
              <a:rPr lang="it-IT" dirty="0" smtClean="0">
                <a:solidFill>
                  <a:schemeClr val="tx1">
                    <a:lumMod val="95000"/>
                    <a:lumOff val="5000"/>
                  </a:schemeClr>
                </a:solidFill>
              </a:rPr>
              <a:t>Fly                            </a:t>
            </a:r>
            <a:r>
              <a:rPr lang="it-IT" sz="2000" dirty="0" smtClean="0">
                <a:solidFill>
                  <a:schemeClr val="tx1">
                    <a:lumMod val="95000"/>
                    <a:lumOff val="5000"/>
                  </a:schemeClr>
                </a:solidFill>
              </a:rPr>
              <a:t>pag </a:t>
            </a:r>
            <a:r>
              <a:rPr lang="it-IT" sz="2800" dirty="0" smtClean="0">
                <a:solidFill>
                  <a:schemeClr val="tx1">
                    <a:lumMod val="95000"/>
                    <a:lumOff val="5000"/>
                  </a:schemeClr>
                </a:solidFill>
              </a:rPr>
              <a:t>3/4</a:t>
            </a:r>
          </a:p>
          <a:p>
            <a:pPr>
              <a:buNone/>
            </a:pPr>
            <a:r>
              <a:rPr lang="it-IT" dirty="0" smtClean="0">
                <a:solidFill>
                  <a:schemeClr val="tx1">
                    <a:lumMod val="95000"/>
                    <a:lumOff val="5000"/>
                  </a:schemeClr>
                </a:solidFill>
              </a:rPr>
              <a:t>Carp                         </a:t>
            </a:r>
            <a:r>
              <a:rPr lang="it-IT" sz="2000" dirty="0">
                <a:solidFill>
                  <a:schemeClr val="tx1">
                    <a:lumMod val="95000"/>
                    <a:lumOff val="5000"/>
                  </a:schemeClr>
                </a:solidFill>
              </a:rPr>
              <a:t>p</a:t>
            </a:r>
            <a:r>
              <a:rPr lang="it-IT" sz="2000" dirty="0" smtClean="0">
                <a:solidFill>
                  <a:schemeClr val="tx1">
                    <a:lumMod val="95000"/>
                    <a:lumOff val="5000"/>
                  </a:schemeClr>
                </a:solidFill>
              </a:rPr>
              <a:t>ag </a:t>
            </a:r>
            <a:r>
              <a:rPr lang="it-IT" sz="2800" dirty="0" smtClean="0">
                <a:solidFill>
                  <a:schemeClr val="tx1">
                    <a:lumMod val="95000"/>
                    <a:lumOff val="5000"/>
                  </a:schemeClr>
                </a:solidFill>
              </a:rPr>
              <a:t>5</a:t>
            </a:r>
            <a:r>
              <a:rPr lang="it-IT" dirty="0" smtClean="0">
                <a:solidFill>
                  <a:schemeClr val="tx1">
                    <a:lumMod val="95000"/>
                    <a:lumOff val="5000"/>
                  </a:schemeClr>
                </a:solidFill>
              </a:rPr>
              <a:t> </a:t>
            </a:r>
          </a:p>
          <a:p>
            <a:pPr>
              <a:buNone/>
            </a:pPr>
            <a:r>
              <a:rPr lang="it-IT" dirty="0" smtClean="0">
                <a:solidFill>
                  <a:schemeClr val="tx1">
                    <a:lumMod val="95000"/>
                    <a:lumOff val="5000"/>
                  </a:schemeClr>
                </a:solidFill>
              </a:rPr>
              <a:t>Touch                       </a:t>
            </a:r>
            <a:r>
              <a:rPr lang="it-IT" sz="2000" dirty="0">
                <a:solidFill>
                  <a:schemeClr val="tx1">
                    <a:lumMod val="95000"/>
                    <a:lumOff val="5000"/>
                  </a:schemeClr>
                </a:solidFill>
              </a:rPr>
              <a:t>p</a:t>
            </a:r>
            <a:r>
              <a:rPr lang="it-IT" sz="2000" dirty="0" smtClean="0">
                <a:solidFill>
                  <a:schemeClr val="tx1">
                    <a:lumMod val="95000"/>
                    <a:lumOff val="5000"/>
                  </a:schemeClr>
                </a:solidFill>
              </a:rPr>
              <a:t>ag </a:t>
            </a:r>
            <a:r>
              <a:rPr lang="it-IT" sz="2800" dirty="0" smtClean="0">
                <a:solidFill>
                  <a:schemeClr val="tx1">
                    <a:lumMod val="95000"/>
                    <a:lumOff val="5000"/>
                  </a:schemeClr>
                </a:solidFill>
              </a:rPr>
              <a:t>6</a:t>
            </a:r>
          </a:p>
          <a:p>
            <a:pPr>
              <a:buNone/>
            </a:pPr>
            <a:r>
              <a:rPr lang="it-IT" dirty="0" smtClean="0">
                <a:solidFill>
                  <a:schemeClr val="tx1">
                    <a:lumMod val="95000"/>
                    <a:lumOff val="5000"/>
                  </a:schemeClr>
                </a:solidFill>
              </a:rPr>
              <a:t>Bottom  / Sea         </a:t>
            </a:r>
            <a:r>
              <a:rPr lang="it-IT" sz="2000" dirty="0" smtClean="0">
                <a:solidFill>
                  <a:schemeClr val="tx1">
                    <a:lumMod val="95000"/>
                    <a:lumOff val="5000"/>
                  </a:schemeClr>
                </a:solidFill>
              </a:rPr>
              <a:t>pag </a:t>
            </a:r>
            <a:r>
              <a:rPr lang="it-IT" sz="2800" dirty="0" smtClean="0">
                <a:solidFill>
                  <a:schemeClr val="tx1">
                    <a:lumMod val="95000"/>
                    <a:lumOff val="5000"/>
                  </a:schemeClr>
                </a:solidFill>
              </a:rPr>
              <a:t>7</a:t>
            </a:r>
          </a:p>
          <a:p>
            <a:pPr>
              <a:buNone/>
            </a:pPr>
            <a:r>
              <a:rPr lang="it-IT" dirty="0" smtClean="0">
                <a:solidFill>
                  <a:schemeClr val="tx1">
                    <a:lumMod val="95000"/>
                    <a:lumOff val="5000"/>
                  </a:schemeClr>
                </a:solidFill>
              </a:rPr>
              <a:t>Trolley                      </a:t>
            </a:r>
            <a:r>
              <a:rPr lang="it-IT" sz="2000" dirty="0">
                <a:solidFill>
                  <a:schemeClr val="tx1">
                    <a:lumMod val="95000"/>
                    <a:lumOff val="5000"/>
                  </a:schemeClr>
                </a:solidFill>
              </a:rPr>
              <a:t>p</a:t>
            </a:r>
            <a:r>
              <a:rPr lang="it-IT" sz="2000" dirty="0" smtClean="0">
                <a:solidFill>
                  <a:schemeClr val="tx1">
                    <a:lumMod val="95000"/>
                    <a:lumOff val="5000"/>
                  </a:schemeClr>
                </a:solidFill>
              </a:rPr>
              <a:t>ag </a:t>
            </a:r>
            <a:r>
              <a:rPr lang="it-IT" sz="2800" dirty="0" smtClean="0">
                <a:solidFill>
                  <a:schemeClr val="tx1">
                    <a:lumMod val="95000"/>
                    <a:lumOff val="5000"/>
                  </a:schemeClr>
                </a:solidFill>
              </a:rPr>
              <a:t>8</a:t>
            </a:r>
          </a:p>
          <a:p>
            <a:pPr>
              <a:buNone/>
            </a:pPr>
            <a:r>
              <a:rPr lang="it-IT" dirty="0" smtClean="0">
                <a:solidFill>
                  <a:schemeClr val="tx1">
                    <a:lumMod val="95000"/>
                    <a:lumOff val="5000"/>
                  </a:schemeClr>
                </a:solidFill>
              </a:rPr>
              <a:t>Sunglasses              </a:t>
            </a:r>
            <a:r>
              <a:rPr lang="it-IT" sz="2000" dirty="0">
                <a:solidFill>
                  <a:schemeClr val="tx1">
                    <a:lumMod val="95000"/>
                    <a:lumOff val="5000"/>
                  </a:schemeClr>
                </a:solidFill>
              </a:rPr>
              <a:t>p</a:t>
            </a:r>
            <a:r>
              <a:rPr lang="it-IT" sz="2000" dirty="0" smtClean="0">
                <a:solidFill>
                  <a:schemeClr val="tx1">
                    <a:lumMod val="95000"/>
                    <a:lumOff val="5000"/>
                  </a:schemeClr>
                </a:solidFill>
              </a:rPr>
              <a:t>ag </a:t>
            </a:r>
            <a:r>
              <a:rPr lang="it-IT" sz="2800" dirty="0" smtClean="0">
                <a:solidFill>
                  <a:schemeClr val="tx1">
                    <a:lumMod val="95000"/>
                    <a:lumOff val="5000"/>
                  </a:schemeClr>
                </a:solidFill>
              </a:rPr>
              <a:t>9</a:t>
            </a:r>
          </a:p>
          <a:p>
            <a:pPr>
              <a:buNone/>
            </a:pPr>
            <a:r>
              <a:rPr lang="it-IT" dirty="0" smtClean="0">
                <a:solidFill>
                  <a:schemeClr val="tx1">
                    <a:lumMod val="95000"/>
                    <a:lumOff val="5000"/>
                  </a:schemeClr>
                </a:solidFill>
              </a:rPr>
              <a:t>Raincoat               </a:t>
            </a:r>
            <a:r>
              <a:rPr lang="it-IT" sz="2000" dirty="0" smtClean="0">
                <a:solidFill>
                  <a:schemeClr val="tx1">
                    <a:lumMod val="95000"/>
                    <a:lumOff val="5000"/>
                  </a:schemeClr>
                </a:solidFill>
              </a:rPr>
              <a:t>    pag </a:t>
            </a:r>
            <a:r>
              <a:rPr lang="it-IT" sz="2800" dirty="0" smtClean="0">
                <a:solidFill>
                  <a:schemeClr val="tx1">
                    <a:lumMod val="95000"/>
                    <a:lumOff val="5000"/>
                  </a:schemeClr>
                </a:solidFill>
              </a:rPr>
              <a:t>10</a:t>
            </a:r>
          </a:p>
          <a:p>
            <a:pPr>
              <a:buNone/>
            </a:pPr>
            <a:r>
              <a:rPr lang="it-IT" dirty="0" smtClean="0">
                <a:solidFill>
                  <a:schemeClr val="tx1">
                    <a:lumMod val="95000"/>
                    <a:lumOff val="5000"/>
                  </a:schemeClr>
                </a:solidFill>
              </a:rPr>
              <a:t>Video camera        </a:t>
            </a:r>
            <a:r>
              <a:rPr lang="it-IT" sz="2000" dirty="0" smtClean="0">
                <a:solidFill>
                  <a:schemeClr val="tx1">
                    <a:lumMod val="95000"/>
                    <a:lumOff val="5000"/>
                  </a:schemeClr>
                </a:solidFill>
              </a:rPr>
              <a:t>pag </a:t>
            </a:r>
            <a:r>
              <a:rPr lang="it-IT" sz="2800" dirty="0" smtClean="0">
                <a:solidFill>
                  <a:schemeClr val="tx1">
                    <a:lumMod val="95000"/>
                    <a:lumOff val="5000"/>
                  </a:schemeClr>
                </a:solidFill>
              </a:rPr>
              <a:t>11</a:t>
            </a:r>
          </a:p>
          <a:p>
            <a:pPr>
              <a:buNone/>
            </a:pPr>
            <a:r>
              <a:rPr lang="it-IT" dirty="0" smtClean="0">
                <a:solidFill>
                  <a:schemeClr val="tx1">
                    <a:lumMod val="95000"/>
                    <a:lumOff val="5000"/>
                  </a:schemeClr>
                </a:solidFill>
              </a:rPr>
              <a:t>Consulting</a:t>
            </a:r>
            <a:r>
              <a:rPr lang="it-IT" sz="2800" b="1" dirty="0" smtClean="0">
                <a:solidFill>
                  <a:schemeClr val="tx1">
                    <a:lumMod val="95000"/>
                    <a:lumOff val="5000"/>
                  </a:schemeClr>
                </a:solidFill>
              </a:rPr>
              <a:t>                </a:t>
            </a:r>
            <a:r>
              <a:rPr lang="it-IT" sz="2000" b="1" dirty="0" smtClean="0">
                <a:solidFill>
                  <a:schemeClr val="tx1">
                    <a:lumMod val="95000"/>
                    <a:lumOff val="5000"/>
                  </a:schemeClr>
                </a:solidFill>
              </a:rPr>
              <a:t>p</a:t>
            </a:r>
            <a:r>
              <a:rPr lang="it-IT" sz="2000" dirty="0" smtClean="0">
                <a:solidFill>
                  <a:schemeClr val="tx1">
                    <a:lumMod val="95000"/>
                    <a:lumOff val="5000"/>
                  </a:schemeClr>
                </a:solidFill>
              </a:rPr>
              <a:t>ag</a:t>
            </a:r>
            <a:r>
              <a:rPr lang="it-IT" sz="2800" dirty="0" smtClean="0">
                <a:solidFill>
                  <a:schemeClr val="tx1">
                    <a:lumMod val="95000"/>
                    <a:lumOff val="5000"/>
                  </a:schemeClr>
                </a:solidFill>
              </a:rPr>
              <a:t> 12</a:t>
            </a:r>
          </a:p>
          <a:p>
            <a:pPr>
              <a:buNone/>
            </a:pPr>
            <a:endParaRPr lang="en-US" sz="1100" b="1" dirty="0" smtClean="0">
              <a:solidFill>
                <a:schemeClr val="tx1">
                  <a:lumMod val="95000"/>
                  <a:lumOff val="5000"/>
                </a:schemeClr>
              </a:solidFill>
            </a:endParaRPr>
          </a:p>
          <a:p>
            <a:pPr>
              <a:buNone/>
            </a:pPr>
            <a:endParaRPr lang="en-US" sz="1100" b="1" dirty="0">
              <a:solidFill>
                <a:schemeClr val="tx1">
                  <a:lumMod val="85000"/>
                  <a:lumOff val="15000"/>
                </a:schemeClr>
              </a:solidFill>
            </a:endParaRPr>
          </a:p>
          <a:p>
            <a:pPr>
              <a:buNone/>
            </a:pPr>
            <a:endParaRPr lang="en-US" sz="1100" b="1" dirty="0" smtClean="0">
              <a:solidFill>
                <a:schemeClr val="tx1">
                  <a:lumMod val="85000"/>
                  <a:lumOff val="15000"/>
                </a:schemeClr>
              </a:solidFill>
            </a:endParaRPr>
          </a:p>
          <a:p>
            <a:pPr>
              <a:buNone/>
            </a:pPr>
            <a:endParaRPr lang="en-US" sz="1100" b="1" dirty="0">
              <a:solidFill>
                <a:schemeClr val="tx1">
                  <a:lumMod val="85000"/>
                  <a:lumOff val="15000"/>
                </a:schemeClr>
              </a:solidFill>
            </a:endParaRPr>
          </a:p>
          <a:p>
            <a:pPr>
              <a:buNone/>
            </a:pPr>
            <a:r>
              <a:rPr lang="en-US" sz="1100" b="1" dirty="0" smtClean="0">
                <a:solidFill>
                  <a:srgbClr val="FF9900"/>
                </a:solidFill>
              </a:rPr>
              <a:t>                                    "</a:t>
            </a:r>
            <a:r>
              <a:rPr lang="en-US" sz="1100" b="1" dirty="0" err="1" smtClean="0">
                <a:solidFill>
                  <a:srgbClr val="FF9900"/>
                </a:solidFill>
              </a:rPr>
              <a:t>Horas</a:t>
            </a:r>
            <a:r>
              <a:rPr lang="en-US" sz="1100" b="1" dirty="0" smtClean="0">
                <a:solidFill>
                  <a:srgbClr val="FF9900"/>
                </a:solidFill>
              </a:rPr>
              <a:t> non </a:t>
            </a:r>
            <a:r>
              <a:rPr lang="en-US" sz="1100" b="1" dirty="0" err="1" smtClean="0">
                <a:solidFill>
                  <a:srgbClr val="FF9900"/>
                </a:solidFill>
              </a:rPr>
              <a:t>numero</a:t>
            </a:r>
            <a:r>
              <a:rPr lang="en-US" sz="1100" b="1" dirty="0" smtClean="0">
                <a:solidFill>
                  <a:srgbClr val="FF9900"/>
                </a:solidFill>
              </a:rPr>
              <a:t>, nisi </a:t>
            </a:r>
            <a:r>
              <a:rPr lang="en-US" sz="1100" b="1" dirty="0" err="1" smtClean="0">
                <a:solidFill>
                  <a:srgbClr val="FF9900"/>
                </a:solidFill>
              </a:rPr>
              <a:t>serenas</a:t>
            </a:r>
            <a:r>
              <a:rPr lang="en-US" sz="1100" b="1" dirty="0" smtClean="0">
                <a:solidFill>
                  <a:srgbClr val="FF9900"/>
                </a:solidFill>
              </a:rPr>
              <a:t>“</a:t>
            </a:r>
            <a:endParaRPr lang="it-IT" sz="1100" dirty="0" smtClean="0">
              <a:solidFill>
                <a:srgbClr val="FF9900"/>
              </a:solidFill>
            </a:endParaRPr>
          </a:p>
        </p:txBody>
      </p:sp>
      <p:pic>
        <p:nvPicPr>
          <p:cNvPr id="4" name="Picture 3" descr="Mountain  Fishing Equipment logo bene per confezioni intermedio.png"/>
          <p:cNvPicPr>
            <a:picLocks noChangeAspect="1"/>
          </p:cNvPicPr>
          <p:nvPr/>
        </p:nvPicPr>
        <p:blipFill>
          <a:blip r:embed="rId3" cstate="print"/>
          <a:stretch>
            <a:fillRect/>
          </a:stretch>
        </p:blipFill>
        <p:spPr>
          <a:xfrm>
            <a:off x="5373216" y="395536"/>
            <a:ext cx="1224136" cy="123506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0" name="TextBox 9"/>
          <p:cNvSpPr txBox="1"/>
          <p:nvPr/>
        </p:nvSpPr>
        <p:spPr>
          <a:xfrm>
            <a:off x="0" y="4499992"/>
            <a:ext cx="6858000" cy="4708981"/>
          </a:xfrm>
          <a:prstGeom prst="rect">
            <a:avLst/>
          </a:prstGeom>
          <a:solidFill>
            <a:schemeClr val="bg1">
              <a:lumMod val="85000"/>
            </a:schemeClr>
          </a:solidFill>
        </p:spPr>
        <p:txBody>
          <a:bodyPr wrap="square" rtlCol="0">
            <a:spAutoFit/>
          </a:bodyPr>
          <a:lstStyle/>
          <a:p>
            <a:r>
              <a:rPr lang="en-US" sz="1200" dirty="0" smtClean="0"/>
              <a:t>The Mountain Fishing Equipment 2,10 </a:t>
            </a:r>
            <a:r>
              <a:rPr lang="en-US" sz="1200" dirty="0" err="1" smtClean="0"/>
              <a:t>mt</a:t>
            </a:r>
            <a:r>
              <a:rPr lang="en-US" sz="1200" dirty="0" smtClean="0"/>
              <a:t>. / 7 foot , 5 to 20 gr."Adrenaline" spinning rod. </a:t>
            </a:r>
          </a:p>
          <a:p>
            <a:r>
              <a:rPr lang="en-US" sz="1200" dirty="0" smtClean="0"/>
              <a:t>Very light, strong, balanced, on the handle, progressive top action. ideal for soft bait and light bait casting. With the </a:t>
            </a:r>
            <a:r>
              <a:rPr lang="en-US" sz="1200" b="1" dirty="0" smtClean="0"/>
              <a:t>fast reaction handle design </a:t>
            </a:r>
            <a:r>
              <a:rPr lang="en-US" sz="1200" dirty="0" smtClean="0"/>
              <a:t>you won't miss a strike. Guides completely in super thin stainless steel and super smoothed stainless steel. </a:t>
            </a:r>
            <a:endParaRPr lang="en-US" sz="1200" dirty="0" smtClean="0"/>
          </a:p>
          <a:p>
            <a:endParaRPr lang="it-IT" sz="1200" dirty="0" smtClean="0"/>
          </a:p>
          <a:p>
            <a:endParaRPr lang="en-US"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en-US" sz="1200" dirty="0" smtClean="0"/>
          </a:p>
        </p:txBody>
      </p:sp>
      <p:pic>
        <p:nvPicPr>
          <p:cNvPr id="8" name="Content Placeholder 7" descr="Fotolia_7013250_M.jpg"/>
          <p:cNvPicPr>
            <a:picLocks noGrp="1" noChangeAspect="1"/>
          </p:cNvPicPr>
          <p:nvPr>
            <p:ph idx="1"/>
          </p:nvPr>
        </p:nvPicPr>
        <p:blipFill>
          <a:blip r:embed="rId2" cstate="print"/>
          <a:stretch>
            <a:fillRect/>
          </a:stretch>
        </p:blipFill>
        <p:spPr>
          <a:xfrm>
            <a:off x="0" y="0"/>
            <a:ext cx="5202349" cy="2843808"/>
          </a:xfrm>
        </p:spPr>
      </p:pic>
      <p:pic>
        <p:nvPicPr>
          <p:cNvPr id="4" name="Picture 3" descr="Mountain  Fishing Equipment logo bene per confezioni intermedio.png"/>
          <p:cNvPicPr>
            <a:picLocks noChangeAspect="1"/>
          </p:cNvPicPr>
          <p:nvPr/>
        </p:nvPicPr>
        <p:blipFill>
          <a:blip r:embed="rId3" cstate="print"/>
          <a:stretch>
            <a:fillRect/>
          </a:stretch>
        </p:blipFill>
        <p:spPr>
          <a:xfrm>
            <a:off x="5373216" y="395536"/>
            <a:ext cx="1224136" cy="1235066"/>
          </a:xfrm>
          <a:prstGeom prst="rect">
            <a:avLst/>
          </a:prstGeom>
        </p:spPr>
      </p:pic>
      <p:sp>
        <p:nvSpPr>
          <p:cNvPr id="5" name="TextBox 4"/>
          <p:cNvSpPr txBox="1"/>
          <p:nvPr/>
        </p:nvSpPr>
        <p:spPr>
          <a:xfrm>
            <a:off x="6281936" y="8774668"/>
            <a:ext cx="576064" cy="369332"/>
          </a:xfrm>
          <a:prstGeom prst="rect">
            <a:avLst/>
          </a:prstGeom>
          <a:noFill/>
        </p:spPr>
        <p:txBody>
          <a:bodyPr wrap="square" rtlCol="0">
            <a:spAutoFit/>
          </a:bodyPr>
          <a:lstStyle/>
          <a:p>
            <a:r>
              <a:rPr lang="it-IT" b="1" dirty="0" smtClean="0"/>
              <a:t>1</a:t>
            </a:r>
            <a:endParaRPr lang="en-US" b="1" dirty="0"/>
          </a:p>
        </p:txBody>
      </p:sp>
      <p:pic>
        <p:nvPicPr>
          <p:cNvPr id="9" name="Picture 8" descr="Adrenaline spinning rod 002.jpg"/>
          <p:cNvPicPr>
            <a:picLocks noChangeAspect="1"/>
          </p:cNvPicPr>
          <p:nvPr/>
        </p:nvPicPr>
        <p:blipFill>
          <a:blip r:embed="rId4" cstate="print">
            <a:lum contrast="28000"/>
          </a:blip>
          <a:stretch>
            <a:fillRect/>
          </a:stretch>
        </p:blipFill>
        <p:spPr>
          <a:xfrm>
            <a:off x="-27384" y="3173624"/>
            <a:ext cx="6237312" cy="1326368"/>
          </a:xfrm>
          <a:prstGeom prst="rect">
            <a:avLst/>
          </a:prstGeom>
        </p:spPr>
      </p:pic>
      <p:sp>
        <p:nvSpPr>
          <p:cNvPr id="2" name="Title 1"/>
          <p:cNvSpPr>
            <a:spLocks noGrp="1"/>
          </p:cNvSpPr>
          <p:nvPr>
            <p:ph type="title"/>
          </p:nvPr>
        </p:nvSpPr>
        <p:spPr>
          <a:xfrm>
            <a:off x="1412776" y="1679848"/>
            <a:ext cx="3384376" cy="947936"/>
          </a:xfrm>
        </p:spPr>
        <p:txBody>
          <a:bodyPr/>
          <a:lstStyle/>
          <a:p>
            <a:r>
              <a:rPr lang="it-IT" b="1" dirty="0" smtClean="0">
                <a:solidFill>
                  <a:schemeClr val="tx1">
                    <a:lumMod val="95000"/>
                    <a:lumOff val="5000"/>
                  </a:schemeClr>
                </a:solidFill>
              </a:rPr>
              <a:t>Spinning </a:t>
            </a:r>
            <a:endParaRPr lang="en-US" b="1" dirty="0">
              <a:solidFill>
                <a:schemeClr val="tx1">
                  <a:lumMod val="95000"/>
                  <a:lumOff val="5000"/>
                </a:schemeClr>
              </a:solidFill>
            </a:endParaRPr>
          </a:p>
        </p:txBody>
      </p:sp>
      <p:sp>
        <p:nvSpPr>
          <p:cNvPr id="12" name="TextBox 11"/>
          <p:cNvSpPr txBox="1"/>
          <p:nvPr/>
        </p:nvSpPr>
        <p:spPr>
          <a:xfrm>
            <a:off x="1" y="2843808"/>
            <a:ext cx="5229200" cy="369332"/>
          </a:xfrm>
          <a:prstGeom prst="rect">
            <a:avLst/>
          </a:prstGeom>
          <a:solidFill>
            <a:schemeClr val="bg1">
              <a:lumMod val="85000"/>
            </a:schemeClr>
          </a:solidFill>
        </p:spPr>
        <p:txBody>
          <a:bodyPr wrap="square" rtlCol="0">
            <a:spAutoFit/>
          </a:bodyPr>
          <a:lstStyle/>
          <a:p>
            <a:r>
              <a:rPr lang="it-IT" b="1" dirty="0" smtClean="0"/>
              <a:t>Bass</a:t>
            </a:r>
            <a:r>
              <a:rPr lang="it-IT" dirty="0" smtClean="0"/>
              <a:t> </a:t>
            </a:r>
            <a:r>
              <a:rPr lang="it-IT" sz="1200" dirty="0" smtClean="0"/>
              <a:t>and</a:t>
            </a:r>
            <a:r>
              <a:rPr lang="it-IT" dirty="0" smtClean="0"/>
              <a:t> </a:t>
            </a:r>
            <a:r>
              <a:rPr lang="it-IT" b="1" dirty="0" smtClean="0"/>
              <a:t>Trout</a:t>
            </a:r>
          </a:p>
        </p:txBody>
      </p:sp>
      <p:pic>
        <p:nvPicPr>
          <p:cNvPr id="13" name="Picture 12" descr="DSCN06623.JPG"/>
          <p:cNvPicPr>
            <a:picLocks noChangeAspect="1"/>
          </p:cNvPicPr>
          <p:nvPr/>
        </p:nvPicPr>
        <p:blipFill>
          <a:blip r:embed="rId5" cstate="print"/>
          <a:stretch>
            <a:fillRect/>
          </a:stretch>
        </p:blipFill>
        <p:spPr>
          <a:xfrm>
            <a:off x="-27384" y="6228184"/>
            <a:ext cx="4392488" cy="2699792"/>
          </a:xfrm>
          <a:prstGeom prst="rect">
            <a:avLst/>
          </a:prstGeom>
        </p:spPr>
      </p:pic>
      <p:sp>
        <p:nvSpPr>
          <p:cNvPr id="14" name="TextBox 13"/>
          <p:cNvSpPr txBox="1"/>
          <p:nvPr/>
        </p:nvSpPr>
        <p:spPr>
          <a:xfrm>
            <a:off x="260648" y="4139952"/>
            <a:ext cx="3384376" cy="369332"/>
          </a:xfrm>
          <a:prstGeom prst="rect">
            <a:avLst/>
          </a:prstGeom>
          <a:noFill/>
        </p:spPr>
        <p:txBody>
          <a:bodyPr wrap="square" rtlCol="0">
            <a:spAutoFit/>
          </a:bodyPr>
          <a:lstStyle/>
          <a:p>
            <a:r>
              <a:rPr lang="it-IT" b="1" dirty="0" smtClean="0"/>
              <a:t>Adrenaline </a:t>
            </a:r>
            <a:r>
              <a:rPr lang="it-IT" b="1" dirty="0" smtClean="0"/>
              <a:t>2.1 </a:t>
            </a:r>
            <a:r>
              <a:rPr lang="it-IT" b="1" dirty="0" smtClean="0"/>
              <a:t>mt </a:t>
            </a:r>
            <a:r>
              <a:rPr lang="it-IT" b="1" dirty="0" smtClean="0"/>
              <a:t>7ft </a:t>
            </a:r>
            <a:r>
              <a:rPr lang="it-IT" b="1" dirty="0" smtClean="0"/>
              <a:t>5-15 gr.</a:t>
            </a:r>
            <a:endParaRPr lang="en-US" b="1" dirty="0"/>
          </a:p>
        </p:txBody>
      </p:sp>
      <p:pic>
        <p:nvPicPr>
          <p:cNvPr id="11" name="Picture 10" descr="Adrenaline spinning rod 010.jpg"/>
          <p:cNvPicPr>
            <a:picLocks noChangeAspect="1"/>
          </p:cNvPicPr>
          <p:nvPr/>
        </p:nvPicPr>
        <p:blipFill>
          <a:blip r:embed="rId6" cstate="print">
            <a:lum contrast="8000"/>
          </a:blip>
          <a:stretch>
            <a:fillRect/>
          </a:stretch>
        </p:blipFill>
        <p:spPr>
          <a:xfrm>
            <a:off x="5085184" y="5220072"/>
            <a:ext cx="1772816" cy="1329612"/>
          </a:xfrm>
          <a:prstGeom prst="rect">
            <a:avLst/>
          </a:prstGeom>
        </p:spPr>
      </p:pic>
      <p:pic>
        <p:nvPicPr>
          <p:cNvPr id="16" name="Picture 15" descr="Adrenaline spinning rod 017.jpg"/>
          <p:cNvPicPr>
            <a:picLocks noChangeAspect="1"/>
          </p:cNvPicPr>
          <p:nvPr/>
        </p:nvPicPr>
        <p:blipFill>
          <a:blip r:embed="rId7" cstate="print"/>
          <a:stretch>
            <a:fillRect/>
          </a:stretch>
        </p:blipFill>
        <p:spPr>
          <a:xfrm>
            <a:off x="4365104" y="7702548"/>
            <a:ext cx="2492896" cy="1184125"/>
          </a:xfrm>
          <a:prstGeom prst="rect">
            <a:avLst/>
          </a:prstGeom>
        </p:spPr>
      </p:pic>
      <p:pic>
        <p:nvPicPr>
          <p:cNvPr id="17" name="Picture 16" descr="Adrenaline spinning rod 015 small.jpg"/>
          <p:cNvPicPr>
            <a:picLocks noChangeAspect="1"/>
          </p:cNvPicPr>
          <p:nvPr/>
        </p:nvPicPr>
        <p:blipFill>
          <a:blip r:embed="rId8" cstate="print"/>
          <a:stretch>
            <a:fillRect/>
          </a:stretch>
        </p:blipFill>
        <p:spPr>
          <a:xfrm>
            <a:off x="4582160" y="6228184"/>
            <a:ext cx="2275840" cy="143764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8" name="Content Placeholder 7" descr="Fotolia_7013250_M.jpg"/>
          <p:cNvPicPr>
            <a:picLocks noGrp="1" noChangeAspect="1"/>
          </p:cNvPicPr>
          <p:nvPr>
            <p:ph idx="1"/>
          </p:nvPr>
        </p:nvPicPr>
        <p:blipFill>
          <a:blip r:embed="rId2" cstate="print"/>
          <a:stretch>
            <a:fillRect/>
          </a:stretch>
        </p:blipFill>
        <p:spPr>
          <a:xfrm>
            <a:off x="0" y="0"/>
            <a:ext cx="5202349" cy="2843808"/>
          </a:xfrm>
        </p:spPr>
      </p:pic>
      <p:pic>
        <p:nvPicPr>
          <p:cNvPr id="4" name="Picture 3" descr="Mountain  Fishing Equipment logo bene per confezioni intermedio.png"/>
          <p:cNvPicPr>
            <a:picLocks noChangeAspect="1"/>
          </p:cNvPicPr>
          <p:nvPr/>
        </p:nvPicPr>
        <p:blipFill>
          <a:blip r:embed="rId3" cstate="print"/>
          <a:stretch>
            <a:fillRect/>
          </a:stretch>
        </p:blipFill>
        <p:spPr>
          <a:xfrm>
            <a:off x="5373216" y="395536"/>
            <a:ext cx="1224136" cy="1235066"/>
          </a:xfrm>
          <a:prstGeom prst="rect">
            <a:avLst/>
          </a:prstGeom>
        </p:spPr>
      </p:pic>
      <p:sp>
        <p:nvSpPr>
          <p:cNvPr id="5" name="TextBox 4"/>
          <p:cNvSpPr txBox="1"/>
          <p:nvPr/>
        </p:nvSpPr>
        <p:spPr>
          <a:xfrm>
            <a:off x="6281936" y="8774668"/>
            <a:ext cx="576064" cy="369332"/>
          </a:xfrm>
          <a:prstGeom prst="rect">
            <a:avLst/>
          </a:prstGeom>
          <a:noFill/>
        </p:spPr>
        <p:txBody>
          <a:bodyPr wrap="square" rtlCol="0">
            <a:spAutoFit/>
          </a:bodyPr>
          <a:lstStyle/>
          <a:p>
            <a:r>
              <a:rPr lang="it-IT" b="1" dirty="0" smtClean="0"/>
              <a:t>2</a:t>
            </a:r>
            <a:endParaRPr lang="en-US" b="1" dirty="0"/>
          </a:p>
        </p:txBody>
      </p:sp>
      <p:pic>
        <p:nvPicPr>
          <p:cNvPr id="6" name="Picture 5" descr="Best Pal 3,40 spin rod 003.jpg"/>
          <p:cNvPicPr>
            <a:picLocks noChangeAspect="1"/>
          </p:cNvPicPr>
          <p:nvPr/>
        </p:nvPicPr>
        <p:blipFill>
          <a:blip r:embed="rId4" cstate="print"/>
          <a:stretch>
            <a:fillRect/>
          </a:stretch>
        </p:blipFill>
        <p:spPr>
          <a:xfrm>
            <a:off x="0" y="3131840"/>
            <a:ext cx="6858000" cy="1485047"/>
          </a:xfrm>
          <a:prstGeom prst="rect">
            <a:avLst/>
          </a:prstGeom>
        </p:spPr>
      </p:pic>
      <p:sp>
        <p:nvSpPr>
          <p:cNvPr id="2" name="Title 1"/>
          <p:cNvSpPr>
            <a:spLocks noGrp="1"/>
          </p:cNvSpPr>
          <p:nvPr>
            <p:ph type="title"/>
          </p:nvPr>
        </p:nvSpPr>
        <p:spPr>
          <a:xfrm>
            <a:off x="1412776" y="1679848"/>
            <a:ext cx="3384376" cy="803920"/>
          </a:xfrm>
        </p:spPr>
        <p:txBody>
          <a:bodyPr/>
          <a:lstStyle/>
          <a:p>
            <a:r>
              <a:rPr lang="it-IT" b="1" dirty="0" smtClean="0">
                <a:solidFill>
                  <a:schemeClr val="tx1">
                    <a:lumMod val="95000"/>
                    <a:lumOff val="5000"/>
                  </a:schemeClr>
                </a:solidFill>
              </a:rPr>
              <a:t>Spinning </a:t>
            </a:r>
            <a:endParaRPr lang="en-US" b="1" dirty="0">
              <a:solidFill>
                <a:schemeClr val="tx1">
                  <a:lumMod val="95000"/>
                  <a:lumOff val="5000"/>
                </a:schemeClr>
              </a:solidFill>
            </a:endParaRPr>
          </a:p>
        </p:txBody>
      </p:sp>
      <p:pic>
        <p:nvPicPr>
          <p:cNvPr id="12" name="Picture 11" descr="more rods 002.jpg"/>
          <p:cNvPicPr>
            <a:picLocks noChangeAspect="1"/>
          </p:cNvPicPr>
          <p:nvPr/>
        </p:nvPicPr>
        <p:blipFill>
          <a:blip r:embed="rId5" cstate="print">
            <a:lum bright="14000" contrast="12000"/>
          </a:blip>
          <a:stretch>
            <a:fillRect/>
          </a:stretch>
        </p:blipFill>
        <p:spPr>
          <a:xfrm>
            <a:off x="0" y="5940152"/>
            <a:ext cx="6858000" cy="1347597"/>
          </a:xfrm>
          <a:prstGeom prst="rect">
            <a:avLst/>
          </a:prstGeom>
        </p:spPr>
      </p:pic>
      <p:pic>
        <p:nvPicPr>
          <p:cNvPr id="13" name="Picture 12" descr="more rods 004.jpg"/>
          <p:cNvPicPr>
            <a:picLocks noChangeAspect="1"/>
          </p:cNvPicPr>
          <p:nvPr/>
        </p:nvPicPr>
        <p:blipFill>
          <a:blip r:embed="rId6" cstate="print">
            <a:lum bright="4000" contrast="16000"/>
          </a:blip>
          <a:stretch>
            <a:fillRect/>
          </a:stretch>
        </p:blipFill>
        <p:spPr>
          <a:xfrm>
            <a:off x="3604121" y="7122452"/>
            <a:ext cx="3253880" cy="1337980"/>
          </a:xfrm>
          <a:prstGeom prst="rect">
            <a:avLst/>
          </a:prstGeom>
        </p:spPr>
      </p:pic>
      <p:pic>
        <p:nvPicPr>
          <p:cNvPr id="14" name="Picture 13" descr="Best Pal 3,40 spin rod 008.jpg"/>
          <p:cNvPicPr>
            <a:picLocks noChangeAspect="1"/>
          </p:cNvPicPr>
          <p:nvPr/>
        </p:nvPicPr>
        <p:blipFill>
          <a:blip r:embed="rId7" cstate="print">
            <a:lum bright="2000" contrast="34000"/>
          </a:blip>
          <a:stretch>
            <a:fillRect/>
          </a:stretch>
        </p:blipFill>
        <p:spPr>
          <a:xfrm>
            <a:off x="0" y="4355976"/>
            <a:ext cx="3068960" cy="1413925"/>
          </a:xfrm>
          <a:prstGeom prst="rect">
            <a:avLst/>
          </a:prstGeom>
        </p:spPr>
      </p:pic>
      <p:sp>
        <p:nvSpPr>
          <p:cNvPr id="10" name="TextBox 9"/>
          <p:cNvSpPr txBox="1"/>
          <p:nvPr/>
        </p:nvSpPr>
        <p:spPr>
          <a:xfrm>
            <a:off x="0" y="2843808"/>
            <a:ext cx="1441998" cy="369332"/>
          </a:xfrm>
          <a:prstGeom prst="rect">
            <a:avLst/>
          </a:prstGeom>
          <a:solidFill>
            <a:schemeClr val="bg1">
              <a:lumMod val="85000"/>
            </a:schemeClr>
          </a:solidFill>
        </p:spPr>
        <p:txBody>
          <a:bodyPr wrap="none" rtlCol="0">
            <a:spAutoFit/>
          </a:bodyPr>
          <a:lstStyle/>
          <a:p>
            <a:r>
              <a:rPr lang="it-IT" dirty="0" smtClean="0"/>
              <a:t>Salmon </a:t>
            </a:r>
            <a:r>
              <a:rPr lang="it-IT" dirty="0" smtClean="0"/>
              <a:t>- Pike</a:t>
            </a:r>
            <a:endParaRPr lang="en-US" dirty="0"/>
          </a:p>
        </p:txBody>
      </p:sp>
      <p:sp>
        <p:nvSpPr>
          <p:cNvPr id="11" name="TextBox 10"/>
          <p:cNvSpPr txBox="1"/>
          <p:nvPr/>
        </p:nvSpPr>
        <p:spPr>
          <a:xfrm>
            <a:off x="3068960" y="4549641"/>
            <a:ext cx="3312368" cy="1246495"/>
          </a:xfrm>
          <a:prstGeom prst="rect">
            <a:avLst/>
          </a:prstGeom>
          <a:solidFill>
            <a:schemeClr val="bg1">
              <a:lumMod val="85000"/>
            </a:schemeClr>
          </a:solidFill>
        </p:spPr>
        <p:txBody>
          <a:bodyPr wrap="square" rtlCol="0">
            <a:spAutoFit/>
          </a:bodyPr>
          <a:lstStyle/>
          <a:p>
            <a:pPr algn="just"/>
            <a:r>
              <a:rPr lang="en-US" sz="1200" b="1" dirty="0" smtClean="0"/>
              <a:t>Best Pal </a:t>
            </a:r>
            <a:r>
              <a:rPr lang="en-US" sz="1050" dirty="0" smtClean="0"/>
              <a:t>3,40 </a:t>
            </a:r>
            <a:r>
              <a:rPr lang="en-US" sz="1050" dirty="0" err="1" smtClean="0"/>
              <a:t>mt</a:t>
            </a:r>
            <a:r>
              <a:rPr lang="en-US" sz="1050" dirty="0" smtClean="0"/>
              <a:t> / 11 foot , 3 sections, 15 to 30 gr.  spinning rod. Progressive top action, fast strike-response handle in A grade cork, high grade carbon with SIC stone guides and stainless steel frame structure.</a:t>
            </a:r>
          </a:p>
          <a:p>
            <a:pPr algn="just"/>
            <a:r>
              <a:rPr lang="en-US" sz="1050" dirty="0" smtClean="0"/>
              <a:t> A real jewel, tailor designed, easy to manage and reliable, allows you to have the best fishing action and helps you during the retrieve of big fish</a:t>
            </a:r>
            <a:r>
              <a:rPr lang="en-US" sz="1050" dirty="0" smtClean="0"/>
              <a:t>.</a:t>
            </a:r>
            <a:endParaRPr lang="en-US" sz="1050" dirty="0" smtClean="0"/>
          </a:p>
        </p:txBody>
      </p:sp>
      <p:sp>
        <p:nvSpPr>
          <p:cNvPr id="15" name="TextBox 14"/>
          <p:cNvSpPr txBox="1"/>
          <p:nvPr/>
        </p:nvSpPr>
        <p:spPr>
          <a:xfrm>
            <a:off x="404664" y="7280428"/>
            <a:ext cx="3240360" cy="1107996"/>
          </a:xfrm>
          <a:prstGeom prst="rect">
            <a:avLst/>
          </a:prstGeom>
          <a:solidFill>
            <a:schemeClr val="bg1">
              <a:lumMod val="85000"/>
            </a:schemeClr>
          </a:solidFill>
        </p:spPr>
        <p:txBody>
          <a:bodyPr wrap="square" rtlCol="0">
            <a:spAutoFit/>
          </a:bodyPr>
          <a:lstStyle/>
          <a:p>
            <a:r>
              <a:rPr lang="en-US" sz="1200" b="1" dirty="0" err="1" smtClean="0"/>
              <a:t>Bonzer</a:t>
            </a:r>
            <a:r>
              <a:rPr lang="en-US" sz="1200" b="1" dirty="0" smtClean="0"/>
              <a:t> Top </a:t>
            </a:r>
            <a:r>
              <a:rPr lang="en-US" sz="1050" dirty="0" smtClean="0"/>
              <a:t>3,10 </a:t>
            </a:r>
            <a:r>
              <a:rPr lang="en-US" sz="1050" dirty="0" err="1" smtClean="0"/>
              <a:t>mt</a:t>
            </a:r>
            <a:r>
              <a:rPr lang="en-US" sz="1050" dirty="0" smtClean="0"/>
              <a:t>, 10 foot, 3 sections, 15 to 30 gr.  spinning rod. Marked top action, strong and versatile, can be used both in salt and freshwater, nice reel seat in aluminum and guides in SIC stone  and stainless steel. Very reliable tool for pike and other big pray fish.</a:t>
            </a:r>
          </a:p>
          <a:p>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Picture 3" descr="Mountain  Fishing Equipment logo bene per confezioni intermedio.png"/>
          <p:cNvPicPr>
            <a:picLocks noChangeAspect="1"/>
          </p:cNvPicPr>
          <p:nvPr/>
        </p:nvPicPr>
        <p:blipFill>
          <a:blip r:embed="rId2" cstate="print"/>
          <a:stretch>
            <a:fillRect/>
          </a:stretch>
        </p:blipFill>
        <p:spPr>
          <a:xfrm>
            <a:off x="5373216" y="395536"/>
            <a:ext cx="1224136" cy="1235066"/>
          </a:xfrm>
          <a:prstGeom prst="rect">
            <a:avLst/>
          </a:prstGeom>
        </p:spPr>
      </p:pic>
      <p:sp>
        <p:nvSpPr>
          <p:cNvPr id="5" name="TextBox 4"/>
          <p:cNvSpPr txBox="1"/>
          <p:nvPr/>
        </p:nvSpPr>
        <p:spPr>
          <a:xfrm>
            <a:off x="6281936" y="8774668"/>
            <a:ext cx="576064" cy="369332"/>
          </a:xfrm>
          <a:prstGeom prst="rect">
            <a:avLst/>
          </a:prstGeom>
          <a:noFill/>
        </p:spPr>
        <p:txBody>
          <a:bodyPr wrap="square" rtlCol="0">
            <a:spAutoFit/>
          </a:bodyPr>
          <a:lstStyle/>
          <a:p>
            <a:r>
              <a:rPr lang="it-IT" b="1" dirty="0" smtClean="0"/>
              <a:t>3</a:t>
            </a:r>
            <a:endParaRPr lang="en-US" b="1" dirty="0"/>
          </a:p>
        </p:txBody>
      </p:sp>
      <p:pic>
        <p:nvPicPr>
          <p:cNvPr id="7" name="Picture 6" descr="more rods 009.jpg"/>
          <p:cNvPicPr>
            <a:picLocks noChangeAspect="1"/>
          </p:cNvPicPr>
          <p:nvPr/>
        </p:nvPicPr>
        <p:blipFill>
          <a:blip r:embed="rId3" cstate="print">
            <a:lum bright="8000" contrast="17000"/>
          </a:blip>
          <a:stretch>
            <a:fillRect/>
          </a:stretch>
        </p:blipFill>
        <p:spPr>
          <a:xfrm rot="5400000">
            <a:off x="4760690" y="5184526"/>
            <a:ext cx="1873124" cy="1944216"/>
          </a:xfrm>
          <a:prstGeom prst="rect">
            <a:avLst/>
          </a:prstGeom>
        </p:spPr>
      </p:pic>
      <p:pic>
        <p:nvPicPr>
          <p:cNvPr id="8" name="Picture 7" descr="Fotolia_312517_M.jpg"/>
          <p:cNvPicPr>
            <a:picLocks noChangeAspect="1"/>
          </p:cNvPicPr>
          <p:nvPr/>
        </p:nvPicPr>
        <p:blipFill>
          <a:blip r:embed="rId4" cstate="print"/>
          <a:stretch>
            <a:fillRect/>
          </a:stretch>
        </p:blipFill>
        <p:spPr>
          <a:xfrm>
            <a:off x="0" y="1"/>
            <a:ext cx="5157192" cy="2987824"/>
          </a:xfrm>
          <a:prstGeom prst="rect">
            <a:avLst/>
          </a:prstGeom>
        </p:spPr>
      </p:pic>
      <p:pic>
        <p:nvPicPr>
          <p:cNvPr id="10" name="Content Placeholder 9" descr="Fly Top 002.jpg"/>
          <p:cNvPicPr>
            <a:picLocks noGrp="1" noChangeAspect="1"/>
          </p:cNvPicPr>
          <p:nvPr>
            <p:ph idx="1"/>
          </p:nvPr>
        </p:nvPicPr>
        <p:blipFill>
          <a:blip r:embed="rId5" cstate="print"/>
          <a:stretch>
            <a:fillRect/>
          </a:stretch>
        </p:blipFill>
        <p:spPr>
          <a:xfrm>
            <a:off x="-27384" y="3616238"/>
            <a:ext cx="6696744" cy="1747850"/>
          </a:xfrm>
        </p:spPr>
      </p:pic>
      <p:sp>
        <p:nvSpPr>
          <p:cNvPr id="2" name="Title 1"/>
          <p:cNvSpPr>
            <a:spLocks noGrp="1"/>
          </p:cNvSpPr>
          <p:nvPr>
            <p:ph type="title"/>
          </p:nvPr>
        </p:nvSpPr>
        <p:spPr>
          <a:xfrm>
            <a:off x="1700808" y="0"/>
            <a:ext cx="1735088" cy="947936"/>
          </a:xfrm>
        </p:spPr>
        <p:txBody>
          <a:bodyPr>
            <a:normAutofit/>
          </a:bodyPr>
          <a:lstStyle/>
          <a:p>
            <a:r>
              <a:rPr lang="it-IT" b="1" dirty="0" smtClean="0"/>
              <a:t>Fly </a:t>
            </a:r>
            <a:endParaRPr lang="en-US" b="1" dirty="0"/>
          </a:p>
        </p:txBody>
      </p:sp>
      <p:sp>
        <p:nvSpPr>
          <p:cNvPr id="11" name="TextBox 10"/>
          <p:cNvSpPr txBox="1"/>
          <p:nvPr/>
        </p:nvSpPr>
        <p:spPr>
          <a:xfrm>
            <a:off x="0" y="2987824"/>
            <a:ext cx="5229200" cy="646331"/>
          </a:xfrm>
          <a:prstGeom prst="rect">
            <a:avLst/>
          </a:prstGeom>
          <a:solidFill>
            <a:schemeClr val="bg1">
              <a:lumMod val="85000"/>
            </a:schemeClr>
          </a:solidFill>
        </p:spPr>
        <p:txBody>
          <a:bodyPr wrap="square" rtlCol="0">
            <a:spAutoFit/>
          </a:bodyPr>
          <a:lstStyle/>
          <a:p>
            <a:r>
              <a:rPr lang="it-IT" b="1" dirty="0" smtClean="0"/>
              <a:t>ALPHA</a:t>
            </a:r>
            <a:r>
              <a:rPr lang="it-IT" dirty="0" smtClean="0"/>
              <a:t> series</a:t>
            </a:r>
          </a:p>
          <a:p>
            <a:r>
              <a:rPr lang="it-IT" dirty="0" smtClean="0"/>
              <a:t>.</a:t>
            </a:r>
            <a:endParaRPr lang="en-US" dirty="0"/>
          </a:p>
        </p:txBody>
      </p:sp>
      <p:sp>
        <p:nvSpPr>
          <p:cNvPr id="12" name="TextBox 11"/>
          <p:cNvSpPr txBox="1"/>
          <p:nvPr/>
        </p:nvSpPr>
        <p:spPr>
          <a:xfrm>
            <a:off x="-27384" y="5220072"/>
            <a:ext cx="4752528" cy="3854901"/>
          </a:xfrm>
          <a:prstGeom prst="rect">
            <a:avLst/>
          </a:prstGeom>
          <a:solidFill>
            <a:schemeClr val="bg1">
              <a:lumMod val="85000"/>
            </a:schemeClr>
          </a:solidFill>
        </p:spPr>
        <p:txBody>
          <a:bodyPr wrap="square" rtlCol="0">
            <a:spAutoFit/>
          </a:bodyPr>
          <a:lstStyle/>
          <a:p>
            <a:r>
              <a:rPr lang="it-IT" sz="1200" b="1" dirty="0" smtClean="0"/>
              <a:t> ALPHA </a:t>
            </a:r>
            <a:r>
              <a:rPr lang="it-IT" sz="1050" dirty="0" smtClean="0"/>
              <a:t>Fly rods 2,70 mt. 9 foot, 4 sections, for easy transport. Completley made with T46 High Carbon. The best rods material on the market.</a:t>
            </a:r>
          </a:p>
          <a:p>
            <a:r>
              <a:rPr lang="it-IT" sz="1050" dirty="0" smtClean="0"/>
              <a:t>Exceptional strenght, lightness and precision of casting. Grade A cork handle, anodized alloe reel seat, guides in anodized tiatnium.</a:t>
            </a:r>
          </a:p>
          <a:p>
            <a:r>
              <a:rPr lang="it-IT" sz="1050" dirty="0" smtClean="0"/>
              <a:t>If you want something  to exceed your expectations.</a:t>
            </a:r>
          </a:p>
          <a:p>
            <a:r>
              <a:rPr lang="it-IT" sz="1050" dirty="0" smtClean="0"/>
              <a:t>Get used to the best.</a:t>
            </a:r>
          </a:p>
          <a:p>
            <a:endParaRPr lang="it-IT" sz="1200" dirty="0" smtClean="0"/>
          </a:p>
          <a:p>
            <a:r>
              <a:rPr lang="it-IT" sz="1200" dirty="0" smtClean="0"/>
              <a:t>Available in:</a:t>
            </a:r>
          </a:p>
          <a:p>
            <a:r>
              <a:rPr lang="it-IT" sz="1200" dirty="0" smtClean="0"/>
              <a:t>2,70 mt – 7 foot ALPHA # 3-4</a:t>
            </a:r>
          </a:p>
          <a:p>
            <a:r>
              <a:rPr lang="it-IT" sz="1200" dirty="0" smtClean="0"/>
              <a:t>2,70 mt – 7 foot ALPHA # 5</a:t>
            </a:r>
          </a:p>
          <a:p>
            <a:r>
              <a:rPr lang="it-IT" sz="1200" dirty="0" smtClean="0"/>
              <a:t>2,70 mt – 7 foot ALPHA # 6</a:t>
            </a:r>
          </a:p>
          <a:p>
            <a:r>
              <a:rPr lang="it-IT" sz="1200" dirty="0" smtClean="0"/>
              <a:t>2,70 mt – 7 foot ALPHA # </a:t>
            </a:r>
            <a:r>
              <a:rPr lang="it-IT" sz="1200" dirty="0" smtClean="0"/>
              <a:t>8</a:t>
            </a:r>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a:p>
            <a:endParaRPr lang="it-IT" sz="1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Picture 3" descr="Mountain  Fishing Equipment logo bene per confezioni intermedio.png"/>
          <p:cNvPicPr>
            <a:picLocks noChangeAspect="1"/>
          </p:cNvPicPr>
          <p:nvPr/>
        </p:nvPicPr>
        <p:blipFill>
          <a:blip r:embed="rId2" cstate="print"/>
          <a:stretch>
            <a:fillRect/>
          </a:stretch>
        </p:blipFill>
        <p:spPr>
          <a:xfrm>
            <a:off x="5373216" y="395536"/>
            <a:ext cx="1224136" cy="1235066"/>
          </a:xfrm>
          <a:prstGeom prst="rect">
            <a:avLst/>
          </a:prstGeom>
        </p:spPr>
      </p:pic>
      <p:sp>
        <p:nvSpPr>
          <p:cNvPr id="5" name="TextBox 4"/>
          <p:cNvSpPr txBox="1"/>
          <p:nvPr/>
        </p:nvSpPr>
        <p:spPr>
          <a:xfrm>
            <a:off x="6281936" y="8774668"/>
            <a:ext cx="576064" cy="369332"/>
          </a:xfrm>
          <a:prstGeom prst="rect">
            <a:avLst/>
          </a:prstGeom>
          <a:noFill/>
        </p:spPr>
        <p:txBody>
          <a:bodyPr wrap="square" rtlCol="0">
            <a:spAutoFit/>
          </a:bodyPr>
          <a:lstStyle/>
          <a:p>
            <a:r>
              <a:rPr lang="it-IT" b="1" dirty="0" smtClean="0"/>
              <a:t>4</a:t>
            </a:r>
            <a:endParaRPr lang="en-US" b="1" dirty="0"/>
          </a:p>
        </p:txBody>
      </p:sp>
      <p:pic>
        <p:nvPicPr>
          <p:cNvPr id="8" name="Picture 7" descr="Fotolia_312517_M.jpg"/>
          <p:cNvPicPr>
            <a:picLocks noChangeAspect="1"/>
          </p:cNvPicPr>
          <p:nvPr/>
        </p:nvPicPr>
        <p:blipFill>
          <a:blip r:embed="rId3" cstate="print"/>
          <a:stretch>
            <a:fillRect/>
          </a:stretch>
        </p:blipFill>
        <p:spPr>
          <a:xfrm>
            <a:off x="0" y="1"/>
            <a:ext cx="5157192" cy="2987824"/>
          </a:xfrm>
          <a:prstGeom prst="rect">
            <a:avLst/>
          </a:prstGeom>
        </p:spPr>
      </p:pic>
      <p:pic>
        <p:nvPicPr>
          <p:cNvPr id="16" name="Picture 15" descr="fly cheaper 001.jpg"/>
          <p:cNvPicPr>
            <a:picLocks noChangeAspect="1"/>
          </p:cNvPicPr>
          <p:nvPr/>
        </p:nvPicPr>
        <p:blipFill>
          <a:blip r:embed="rId4" cstate="print">
            <a:lum bright="2000" contrast="24000"/>
          </a:blip>
          <a:stretch>
            <a:fillRect/>
          </a:stretch>
        </p:blipFill>
        <p:spPr>
          <a:xfrm>
            <a:off x="-27384" y="3350759"/>
            <a:ext cx="6514115" cy="1725297"/>
          </a:xfrm>
          <a:prstGeom prst="rect">
            <a:avLst/>
          </a:prstGeom>
        </p:spPr>
      </p:pic>
      <p:sp>
        <p:nvSpPr>
          <p:cNvPr id="2" name="Title 1"/>
          <p:cNvSpPr>
            <a:spLocks noGrp="1"/>
          </p:cNvSpPr>
          <p:nvPr>
            <p:ph type="title"/>
          </p:nvPr>
        </p:nvSpPr>
        <p:spPr>
          <a:xfrm>
            <a:off x="1772816" y="0"/>
            <a:ext cx="1375048" cy="947936"/>
          </a:xfrm>
        </p:spPr>
        <p:txBody>
          <a:bodyPr/>
          <a:lstStyle/>
          <a:p>
            <a:r>
              <a:rPr lang="it-IT" b="1" dirty="0" smtClean="0"/>
              <a:t>Fly </a:t>
            </a:r>
            <a:endParaRPr lang="en-US" b="1" dirty="0"/>
          </a:p>
        </p:txBody>
      </p:sp>
      <p:pic>
        <p:nvPicPr>
          <p:cNvPr id="15" name="Content Placeholder 14" descr="fly cheaper 002.jpg"/>
          <p:cNvPicPr>
            <a:picLocks noGrp="1" noChangeAspect="1"/>
          </p:cNvPicPr>
          <p:nvPr>
            <p:ph idx="1"/>
          </p:nvPr>
        </p:nvPicPr>
        <p:blipFill>
          <a:blip r:embed="rId5" cstate="print"/>
          <a:stretch>
            <a:fillRect/>
          </a:stretch>
        </p:blipFill>
        <p:spPr>
          <a:xfrm rot="499569">
            <a:off x="4230470" y="4829639"/>
            <a:ext cx="1659905" cy="1244929"/>
          </a:xfrm>
        </p:spPr>
      </p:pic>
      <p:sp>
        <p:nvSpPr>
          <p:cNvPr id="9" name="TextBox 8"/>
          <p:cNvSpPr txBox="1"/>
          <p:nvPr/>
        </p:nvSpPr>
        <p:spPr>
          <a:xfrm>
            <a:off x="-27384" y="4860032"/>
            <a:ext cx="4320480" cy="1131079"/>
          </a:xfrm>
          <a:prstGeom prst="rect">
            <a:avLst/>
          </a:prstGeom>
          <a:solidFill>
            <a:schemeClr val="bg1">
              <a:lumMod val="85000"/>
            </a:schemeClr>
          </a:solidFill>
        </p:spPr>
        <p:txBody>
          <a:bodyPr wrap="square" rtlCol="0">
            <a:spAutoFit/>
          </a:bodyPr>
          <a:lstStyle/>
          <a:p>
            <a:r>
              <a:rPr lang="en-US" sz="1200" b="1" dirty="0" smtClean="0"/>
              <a:t> ORCHESTRA </a:t>
            </a:r>
            <a:r>
              <a:rPr lang="en-US" sz="1050" dirty="0" smtClean="0"/>
              <a:t>Fly rod 2,7 </a:t>
            </a:r>
            <a:r>
              <a:rPr lang="en-US" sz="1050" dirty="0" err="1" smtClean="0"/>
              <a:t>mt</a:t>
            </a:r>
            <a:r>
              <a:rPr lang="en-US" sz="1050" dirty="0" smtClean="0"/>
              <a:t> - 9ft, 4 sections for easy transport. Materials: rod- Carbon T36, guides- anodized titanium, reel seat- super light aluminum, handle- grade A cork, "Orchestra" series. </a:t>
            </a:r>
          </a:p>
          <a:p>
            <a:r>
              <a:rPr lang="it-IT" sz="1050" dirty="0" smtClean="0"/>
              <a:t>Available in: </a:t>
            </a:r>
          </a:p>
          <a:p>
            <a:r>
              <a:rPr lang="en-US" sz="1200" dirty="0" smtClean="0"/>
              <a:t>2,7 </a:t>
            </a:r>
            <a:r>
              <a:rPr lang="en-US" sz="1200" dirty="0" err="1" smtClean="0"/>
              <a:t>mt</a:t>
            </a:r>
            <a:r>
              <a:rPr lang="en-US" sz="1200" dirty="0" smtClean="0"/>
              <a:t> - 9ft Orchestra  #3-4          2,7 </a:t>
            </a:r>
            <a:r>
              <a:rPr lang="en-US" sz="1200" dirty="0" err="1" smtClean="0"/>
              <a:t>mt</a:t>
            </a:r>
            <a:r>
              <a:rPr lang="en-US" sz="1200" dirty="0" smtClean="0"/>
              <a:t> - 9ft Orchestra  # 5</a:t>
            </a:r>
          </a:p>
          <a:p>
            <a:r>
              <a:rPr lang="en-US" sz="1200" dirty="0" smtClean="0"/>
              <a:t>2,7 </a:t>
            </a:r>
            <a:r>
              <a:rPr lang="en-US" sz="1200" dirty="0" err="1" smtClean="0"/>
              <a:t>mt</a:t>
            </a:r>
            <a:r>
              <a:rPr lang="en-US" sz="1200" dirty="0" smtClean="0"/>
              <a:t> - 9ft Orchestra  # 6 /7        2,7 </a:t>
            </a:r>
            <a:r>
              <a:rPr lang="en-US" sz="1200" dirty="0" err="1" smtClean="0"/>
              <a:t>mt</a:t>
            </a:r>
            <a:r>
              <a:rPr lang="en-US" sz="1200" dirty="0" smtClean="0"/>
              <a:t> - 9ft Orchestra  # 8/9</a:t>
            </a:r>
          </a:p>
        </p:txBody>
      </p:sp>
      <p:sp>
        <p:nvSpPr>
          <p:cNvPr id="10" name="TextBox 9"/>
          <p:cNvSpPr txBox="1"/>
          <p:nvPr/>
        </p:nvSpPr>
        <p:spPr>
          <a:xfrm>
            <a:off x="0" y="2987824"/>
            <a:ext cx="3096344" cy="369332"/>
          </a:xfrm>
          <a:prstGeom prst="rect">
            <a:avLst/>
          </a:prstGeom>
          <a:solidFill>
            <a:schemeClr val="bg1">
              <a:lumMod val="85000"/>
            </a:schemeClr>
          </a:solidFill>
        </p:spPr>
        <p:txBody>
          <a:bodyPr wrap="square" rtlCol="0">
            <a:spAutoFit/>
          </a:bodyPr>
          <a:lstStyle/>
          <a:p>
            <a:r>
              <a:rPr lang="it-IT" dirty="0" smtClean="0"/>
              <a:t>ORCHESTRA series and TRAVEL</a:t>
            </a:r>
            <a:endParaRPr lang="en-US" dirty="0"/>
          </a:p>
        </p:txBody>
      </p:sp>
      <p:sp>
        <p:nvSpPr>
          <p:cNvPr id="11" name="TextBox 10"/>
          <p:cNvSpPr txBox="1"/>
          <p:nvPr/>
        </p:nvSpPr>
        <p:spPr>
          <a:xfrm>
            <a:off x="3861048" y="6799456"/>
            <a:ext cx="2204864" cy="1115690"/>
          </a:xfrm>
          <a:prstGeom prst="rect">
            <a:avLst/>
          </a:prstGeom>
          <a:solidFill>
            <a:schemeClr val="bg1">
              <a:lumMod val="85000"/>
            </a:schemeClr>
          </a:solidFill>
        </p:spPr>
        <p:txBody>
          <a:bodyPr wrap="square" rtlCol="0">
            <a:spAutoFit/>
          </a:bodyPr>
          <a:lstStyle/>
          <a:p>
            <a:pPr algn="just"/>
            <a:r>
              <a:rPr lang="en-US" sz="1400" b="1" dirty="0" smtClean="0"/>
              <a:t>Travel</a:t>
            </a:r>
            <a:r>
              <a:rPr lang="en-US" sz="1200" dirty="0" smtClean="0"/>
              <a:t> </a:t>
            </a:r>
            <a:r>
              <a:rPr lang="en-US" sz="1050" dirty="0" smtClean="0"/>
              <a:t>Fly:  2,7 </a:t>
            </a:r>
            <a:r>
              <a:rPr lang="en-US" sz="1050" dirty="0" err="1" smtClean="0"/>
              <a:t>mt</a:t>
            </a:r>
            <a:r>
              <a:rPr lang="en-US" sz="1050" dirty="0" smtClean="0"/>
              <a:t> - 9 ft, 5 sections, #5/6 calibrated, light and extraordinary. This rod is the result of years of study and sampling of Mountain Fishing Equipment technicians and fishermen. </a:t>
            </a:r>
            <a:endParaRPr lang="en-US" sz="1050" dirty="0"/>
          </a:p>
        </p:txBody>
      </p:sp>
      <p:sp>
        <p:nvSpPr>
          <p:cNvPr id="12" name="TextBox 11"/>
          <p:cNvSpPr txBox="1"/>
          <p:nvPr/>
        </p:nvSpPr>
        <p:spPr>
          <a:xfrm>
            <a:off x="-27384" y="7885092"/>
            <a:ext cx="6048672" cy="1223412"/>
          </a:xfrm>
          <a:prstGeom prst="rect">
            <a:avLst/>
          </a:prstGeom>
          <a:solidFill>
            <a:schemeClr val="bg1">
              <a:lumMod val="85000"/>
            </a:schemeClr>
          </a:solidFill>
        </p:spPr>
        <p:txBody>
          <a:bodyPr wrap="square" rtlCol="0">
            <a:spAutoFit/>
          </a:bodyPr>
          <a:lstStyle/>
          <a:p>
            <a:pPr algn="just"/>
            <a:r>
              <a:rPr lang="en-US" sz="1050" dirty="0" smtClean="0"/>
              <a:t>It will help you to make a perfect roll cast in difficult environments, to control a big fish or to aim at the exact spot where to place your fly. Amazing good in windy and difficult environments, is a jewel made of high carbon with the first 2 sections reinforced with the special "K" cloth which gives to the rod an amazing balance of strength and smoothness.  In addition the reduced length when closed (only 62 cm/24,5 inch) make it very handy for transportation or storage in narrow environments like cars and closets. You can place it in your normal travel bag instead of going around in the airport with your expensive fishing rod tube, decreasing the risk of losing it or braking it.</a:t>
            </a:r>
            <a:endParaRPr lang="en-US" sz="1200" dirty="0" smtClean="0"/>
          </a:p>
        </p:txBody>
      </p:sp>
      <p:pic>
        <p:nvPicPr>
          <p:cNvPr id="13" name="Picture 12" descr="other fishing rod pictures 008.jpg"/>
          <p:cNvPicPr>
            <a:picLocks noChangeAspect="1"/>
          </p:cNvPicPr>
          <p:nvPr/>
        </p:nvPicPr>
        <p:blipFill>
          <a:blip r:embed="rId6" cstate="print"/>
          <a:stretch>
            <a:fillRect/>
          </a:stretch>
        </p:blipFill>
        <p:spPr>
          <a:xfrm>
            <a:off x="0" y="6228184"/>
            <a:ext cx="3861048" cy="165618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11" name="Picture 10" descr="zzz 119.jpg"/>
          <p:cNvPicPr>
            <a:picLocks noChangeAspect="1"/>
          </p:cNvPicPr>
          <p:nvPr/>
        </p:nvPicPr>
        <p:blipFill>
          <a:blip r:embed="rId2" cstate="print"/>
          <a:stretch>
            <a:fillRect/>
          </a:stretch>
        </p:blipFill>
        <p:spPr>
          <a:xfrm>
            <a:off x="3745783" y="3104912"/>
            <a:ext cx="3112217" cy="602992"/>
          </a:xfrm>
          <a:prstGeom prst="rect">
            <a:avLst/>
          </a:prstGeom>
        </p:spPr>
      </p:pic>
      <p:pic>
        <p:nvPicPr>
          <p:cNvPr id="6" name="Content Placeholder 5" descr="Fotolia_25791800_XS.jpg"/>
          <p:cNvPicPr>
            <a:picLocks noGrp="1" noChangeAspect="1"/>
          </p:cNvPicPr>
          <p:nvPr>
            <p:ph idx="1"/>
          </p:nvPr>
        </p:nvPicPr>
        <p:blipFill>
          <a:blip r:embed="rId3" cstate="print"/>
          <a:stretch>
            <a:fillRect/>
          </a:stretch>
        </p:blipFill>
        <p:spPr>
          <a:xfrm>
            <a:off x="0" y="0"/>
            <a:ext cx="5085184" cy="3096344"/>
          </a:xfrm>
        </p:spPr>
      </p:pic>
      <p:pic>
        <p:nvPicPr>
          <p:cNvPr id="4" name="Picture 3" descr="Mountain  Fishing Equipment logo bene per confezioni intermedio.png"/>
          <p:cNvPicPr>
            <a:picLocks noChangeAspect="1"/>
          </p:cNvPicPr>
          <p:nvPr/>
        </p:nvPicPr>
        <p:blipFill>
          <a:blip r:embed="rId4" cstate="print"/>
          <a:stretch>
            <a:fillRect/>
          </a:stretch>
        </p:blipFill>
        <p:spPr>
          <a:xfrm>
            <a:off x="5373216" y="395536"/>
            <a:ext cx="1224136" cy="1235066"/>
          </a:xfrm>
          <a:prstGeom prst="rect">
            <a:avLst/>
          </a:prstGeom>
        </p:spPr>
      </p:pic>
      <p:sp>
        <p:nvSpPr>
          <p:cNvPr id="5" name="TextBox 4"/>
          <p:cNvSpPr txBox="1"/>
          <p:nvPr/>
        </p:nvSpPr>
        <p:spPr>
          <a:xfrm>
            <a:off x="6281936" y="8774668"/>
            <a:ext cx="576064" cy="369332"/>
          </a:xfrm>
          <a:prstGeom prst="rect">
            <a:avLst/>
          </a:prstGeom>
          <a:noFill/>
        </p:spPr>
        <p:txBody>
          <a:bodyPr wrap="square" rtlCol="0">
            <a:spAutoFit/>
          </a:bodyPr>
          <a:lstStyle/>
          <a:p>
            <a:r>
              <a:rPr lang="it-IT" b="1" dirty="0" smtClean="0"/>
              <a:t>5</a:t>
            </a:r>
            <a:endParaRPr lang="en-US" b="1" dirty="0"/>
          </a:p>
        </p:txBody>
      </p:sp>
      <p:pic>
        <p:nvPicPr>
          <p:cNvPr id="7" name="Picture 6" descr="Carp 005.jpg"/>
          <p:cNvPicPr>
            <a:picLocks noChangeAspect="1"/>
          </p:cNvPicPr>
          <p:nvPr/>
        </p:nvPicPr>
        <p:blipFill>
          <a:blip r:embed="rId5" cstate="print">
            <a:lum bright="4000" contrast="16000"/>
          </a:blip>
          <a:stretch>
            <a:fillRect/>
          </a:stretch>
        </p:blipFill>
        <p:spPr>
          <a:xfrm>
            <a:off x="-27384" y="3538050"/>
            <a:ext cx="6858000" cy="961942"/>
          </a:xfrm>
          <a:prstGeom prst="rect">
            <a:avLst/>
          </a:prstGeom>
        </p:spPr>
      </p:pic>
      <p:pic>
        <p:nvPicPr>
          <p:cNvPr id="8" name="Picture 7" descr="Carp 010.jpg"/>
          <p:cNvPicPr>
            <a:picLocks noChangeAspect="1"/>
          </p:cNvPicPr>
          <p:nvPr/>
        </p:nvPicPr>
        <p:blipFill>
          <a:blip r:embed="rId6" cstate="print">
            <a:lum bright="5000" contrast="16000"/>
          </a:blip>
          <a:stretch>
            <a:fillRect/>
          </a:stretch>
        </p:blipFill>
        <p:spPr>
          <a:xfrm>
            <a:off x="0" y="6372200"/>
            <a:ext cx="6858000" cy="692092"/>
          </a:xfrm>
          <a:prstGeom prst="rect">
            <a:avLst/>
          </a:prstGeom>
        </p:spPr>
      </p:pic>
      <p:pic>
        <p:nvPicPr>
          <p:cNvPr id="9" name="Picture 8" descr="Carp 008.jpg"/>
          <p:cNvPicPr>
            <a:picLocks noChangeAspect="1"/>
          </p:cNvPicPr>
          <p:nvPr/>
        </p:nvPicPr>
        <p:blipFill>
          <a:blip r:embed="rId7" cstate="print"/>
          <a:stretch>
            <a:fillRect/>
          </a:stretch>
        </p:blipFill>
        <p:spPr>
          <a:xfrm>
            <a:off x="3789040" y="4473769"/>
            <a:ext cx="2708920" cy="1394375"/>
          </a:xfrm>
          <a:prstGeom prst="rect">
            <a:avLst/>
          </a:prstGeom>
        </p:spPr>
      </p:pic>
      <p:sp>
        <p:nvSpPr>
          <p:cNvPr id="2" name="Title 1"/>
          <p:cNvSpPr>
            <a:spLocks noGrp="1"/>
          </p:cNvSpPr>
          <p:nvPr>
            <p:ph type="title"/>
          </p:nvPr>
        </p:nvSpPr>
        <p:spPr>
          <a:xfrm>
            <a:off x="2276872" y="0"/>
            <a:ext cx="1789956" cy="875928"/>
          </a:xfrm>
        </p:spPr>
        <p:txBody>
          <a:bodyPr/>
          <a:lstStyle/>
          <a:p>
            <a:r>
              <a:rPr lang="it-IT" b="1" dirty="0" smtClean="0"/>
              <a:t>Carp </a:t>
            </a:r>
            <a:endParaRPr lang="en-US" b="1" dirty="0"/>
          </a:p>
        </p:txBody>
      </p:sp>
      <p:pic>
        <p:nvPicPr>
          <p:cNvPr id="10" name="Picture 9" descr="zzz 106 small.jpg"/>
          <p:cNvPicPr>
            <a:picLocks noChangeAspect="1"/>
          </p:cNvPicPr>
          <p:nvPr/>
        </p:nvPicPr>
        <p:blipFill>
          <a:blip r:embed="rId8" cstate="print">
            <a:lum bright="8000" contrast="40000"/>
          </a:blip>
          <a:stretch>
            <a:fillRect/>
          </a:stretch>
        </p:blipFill>
        <p:spPr>
          <a:xfrm>
            <a:off x="4077072" y="7020272"/>
            <a:ext cx="2003849" cy="1256144"/>
          </a:xfrm>
          <a:prstGeom prst="rect">
            <a:avLst/>
          </a:prstGeom>
        </p:spPr>
      </p:pic>
      <p:sp>
        <p:nvSpPr>
          <p:cNvPr id="12" name="TextBox 11"/>
          <p:cNvSpPr txBox="1"/>
          <p:nvPr/>
        </p:nvSpPr>
        <p:spPr>
          <a:xfrm>
            <a:off x="-27384" y="3059832"/>
            <a:ext cx="3816424" cy="646331"/>
          </a:xfrm>
          <a:prstGeom prst="rect">
            <a:avLst/>
          </a:prstGeom>
          <a:solidFill>
            <a:schemeClr val="bg1">
              <a:lumMod val="85000"/>
            </a:schemeClr>
          </a:solidFill>
        </p:spPr>
        <p:txBody>
          <a:bodyPr wrap="square" rtlCol="0">
            <a:spAutoFit/>
          </a:bodyPr>
          <a:lstStyle/>
          <a:p>
            <a:r>
              <a:rPr lang="it-IT" b="1" dirty="0" smtClean="0"/>
              <a:t> XXX</a:t>
            </a:r>
            <a:r>
              <a:rPr lang="it-IT" dirty="0" smtClean="0"/>
              <a:t> series</a:t>
            </a:r>
          </a:p>
          <a:p>
            <a:endParaRPr lang="it-IT" dirty="0" smtClean="0"/>
          </a:p>
        </p:txBody>
      </p:sp>
      <p:sp>
        <p:nvSpPr>
          <p:cNvPr id="13" name="TextBox 12"/>
          <p:cNvSpPr txBox="1"/>
          <p:nvPr/>
        </p:nvSpPr>
        <p:spPr>
          <a:xfrm>
            <a:off x="-27384" y="7020272"/>
            <a:ext cx="4104456" cy="1569660"/>
          </a:xfrm>
          <a:prstGeom prst="rect">
            <a:avLst/>
          </a:prstGeom>
          <a:solidFill>
            <a:schemeClr val="bg1">
              <a:lumMod val="85000"/>
            </a:schemeClr>
          </a:solidFill>
        </p:spPr>
        <p:txBody>
          <a:bodyPr wrap="square" rtlCol="0">
            <a:spAutoFit/>
          </a:bodyPr>
          <a:lstStyle/>
          <a:p>
            <a:r>
              <a:rPr lang="en-US" sz="1200" b="1" dirty="0" smtClean="0"/>
              <a:t>XXX</a:t>
            </a:r>
            <a:r>
              <a:rPr lang="en-US" sz="1200" dirty="0" smtClean="0"/>
              <a:t> </a:t>
            </a:r>
            <a:r>
              <a:rPr lang="en-US" sz="1050" dirty="0" smtClean="0"/>
              <a:t>3,60 </a:t>
            </a:r>
            <a:r>
              <a:rPr lang="en-US" sz="1050" dirty="0" err="1" smtClean="0"/>
              <a:t>mt</a:t>
            </a:r>
            <a:r>
              <a:rPr lang="en-US" sz="1050" dirty="0" smtClean="0"/>
              <a:t>. 3lbs action series XXX. Materials: high carbon reinforced with super high resistance carbon cloth, guides frame in gun smoke titanium and stone zirconium oxide (SIC), aluminum and carbon fiber plate. EVA hand grip and fight cap on the bottom of the rod. You just have to hold this rod in your hands to feel all its power, compressed in a super-thin body, just 1,75 at the base, and 1,5 cm near the reel seat. Increase your casting range and manage </a:t>
            </a:r>
            <a:r>
              <a:rPr lang="en-US" sz="1050" dirty="0" err="1" smtClean="0"/>
              <a:t>easilly</a:t>
            </a:r>
            <a:r>
              <a:rPr lang="en-US" sz="1050" dirty="0" smtClean="0"/>
              <a:t> big fish. </a:t>
            </a:r>
          </a:p>
          <a:p>
            <a:r>
              <a:rPr lang="en-US" sz="1050" dirty="0" smtClean="0"/>
              <a:t>Really a step forward from an average carp fishing rod.</a:t>
            </a:r>
          </a:p>
          <a:p>
            <a:endParaRPr lang="en-US" sz="1050" dirty="0"/>
          </a:p>
        </p:txBody>
      </p:sp>
      <p:sp>
        <p:nvSpPr>
          <p:cNvPr id="14" name="TextBox 13"/>
          <p:cNvSpPr txBox="1"/>
          <p:nvPr/>
        </p:nvSpPr>
        <p:spPr>
          <a:xfrm>
            <a:off x="-27384" y="4401850"/>
            <a:ext cx="3816424" cy="1754326"/>
          </a:xfrm>
          <a:prstGeom prst="rect">
            <a:avLst/>
          </a:prstGeom>
          <a:solidFill>
            <a:schemeClr val="bg1">
              <a:lumMod val="85000"/>
            </a:schemeClr>
          </a:solidFill>
        </p:spPr>
        <p:txBody>
          <a:bodyPr wrap="square" rtlCol="0">
            <a:spAutoFit/>
          </a:bodyPr>
          <a:lstStyle/>
          <a:p>
            <a:r>
              <a:rPr lang="en-US" sz="1200" b="1" dirty="0" smtClean="0"/>
              <a:t>XXX</a:t>
            </a:r>
            <a:r>
              <a:rPr lang="en-US" sz="1200" dirty="0" smtClean="0"/>
              <a:t> </a:t>
            </a:r>
            <a:r>
              <a:rPr lang="en-US" sz="1050" dirty="0" smtClean="0"/>
              <a:t>3,90 </a:t>
            </a:r>
            <a:r>
              <a:rPr lang="en-US" sz="1050" dirty="0" err="1" smtClean="0"/>
              <a:t>mt</a:t>
            </a:r>
            <a:r>
              <a:rPr lang="en-US" sz="1050" dirty="0" smtClean="0"/>
              <a:t>. 14 foot 3lbs action series XXX. Materials: high carbon reinforced with super high resistance carbon cloth, guides frame in gun smoke titanium and stone zirconium oxide (SIC), reel seat-</a:t>
            </a:r>
            <a:r>
              <a:rPr lang="en-US" sz="1050" dirty="0" err="1" smtClean="0"/>
              <a:t>alluminium</a:t>
            </a:r>
            <a:r>
              <a:rPr lang="en-US" sz="1050" dirty="0" smtClean="0"/>
              <a:t> and carbon fiber plate. EVA hand grip and fight cap on the bottom of the rod. You just have to hold this rod in your hands to feel all its power, compressed in a super-thin body, just 1,75 at the base, and 1,5 cm near the </a:t>
            </a:r>
            <a:r>
              <a:rPr lang="en-US" sz="1050" dirty="0" err="1" smtClean="0"/>
              <a:t>reelseat</a:t>
            </a:r>
            <a:r>
              <a:rPr lang="en-US" sz="1050" dirty="0" smtClean="0"/>
              <a:t>. Increase your casting range and manage </a:t>
            </a:r>
            <a:r>
              <a:rPr lang="en-US" sz="1050" dirty="0" err="1" smtClean="0"/>
              <a:t>easilly</a:t>
            </a:r>
            <a:r>
              <a:rPr lang="en-US" sz="1050" dirty="0" smtClean="0"/>
              <a:t> big fish. </a:t>
            </a:r>
          </a:p>
          <a:p>
            <a:r>
              <a:rPr lang="en-US" sz="1050" dirty="0" smtClean="0"/>
              <a:t>Really a step forward from an average carp fishing rod.</a:t>
            </a:r>
          </a:p>
          <a:p>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15" name="Picture 14" descr="mix picture 334.jpg"/>
          <p:cNvPicPr>
            <a:picLocks noChangeAspect="1"/>
          </p:cNvPicPr>
          <p:nvPr/>
        </p:nvPicPr>
        <p:blipFill>
          <a:blip r:embed="rId2" cstate="print"/>
          <a:stretch>
            <a:fillRect/>
          </a:stretch>
        </p:blipFill>
        <p:spPr>
          <a:xfrm>
            <a:off x="0" y="0"/>
            <a:ext cx="6858000" cy="5143500"/>
          </a:xfrm>
          <a:prstGeom prst="rect">
            <a:avLst/>
          </a:prstGeom>
        </p:spPr>
      </p:pic>
      <p:pic>
        <p:nvPicPr>
          <p:cNvPr id="14" name="Picture 13" descr="creek master 5,75 009.jpg"/>
          <p:cNvPicPr>
            <a:picLocks noChangeAspect="1"/>
          </p:cNvPicPr>
          <p:nvPr/>
        </p:nvPicPr>
        <p:blipFill>
          <a:blip r:embed="rId3" cstate="print"/>
          <a:stretch>
            <a:fillRect/>
          </a:stretch>
        </p:blipFill>
        <p:spPr>
          <a:xfrm>
            <a:off x="4149080" y="6012160"/>
            <a:ext cx="794866" cy="1835696"/>
          </a:xfrm>
          <a:prstGeom prst="rect">
            <a:avLst/>
          </a:prstGeom>
        </p:spPr>
      </p:pic>
      <p:sp>
        <p:nvSpPr>
          <p:cNvPr id="2" name="Title 1"/>
          <p:cNvSpPr>
            <a:spLocks noGrp="1"/>
          </p:cNvSpPr>
          <p:nvPr>
            <p:ph type="title"/>
          </p:nvPr>
        </p:nvSpPr>
        <p:spPr>
          <a:xfrm>
            <a:off x="864096" y="-180528"/>
            <a:ext cx="2204864" cy="911424"/>
          </a:xfrm>
        </p:spPr>
        <p:txBody>
          <a:bodyPr>
            <a:normAutofit/>
          </a:bodyPr>
          <a:lstStyle/>
          <a:p>
            <a:r>
              <a:rPr lang="it-IT" b="1" dirty="0" smtClean="0"/>
              <a:t>Touch </a:t>
            </a:r>
            <a:endParaRPr lang="en-US" b="1" dirty="0"/>
          </a:p>
        </p:txBody>
      </p:sp>
      <p:pic>
        <p:nvPicPr>
          <p:cNvPr id="4" name="Picture 3" descr="Mountain  Fishing Equipment logo bene per confezioni intermedio.png"/>
          <p:cNvPicPr>
            <a:picLocks noChangeAspect="1"/>
          </p:cNvPicPr>
          <p:nvPr/>
        </p:nvPicPr>
        <p:blipFill>
          <a:blip r:embed="rId4" cstate="print"/>
          <a:stretch>
            <a:fillRect/>
          </a:stretch>
        </p:blipFill>
        <p:spPr>
          <a:xfrm>
            <a:off x="5373216" y="395536"/>
            <a:ext cx="1224136" cy="1235066"/>
          </a:xfrm>
          <a:prstGeom prst="rect">
            <a:avLst/>
          </a:prstGeom>
        </p:spPr>
      </p:pic>
      <p:sp>
        <p:nvSpPr>
          <p:cNvPr id="5" name="TextBox 4"/>
          <p:cNvSpPr txBox="1"/>
          <p:nvPr/>
        </p:nvSpPr>
        <p:spPr>
          <a:xfrm>
            <a:off x="6281936" y="8774668"/>
            <a:ext cx="576064" cy="369332"/>
          </a:xfrm>
          <a:prstGeom prst="rect">
            <a:avLst/>
          </a:prstGeom>
          <a:noFill/>
        </p:spPr>
        <p:txBody>
          <a:bodyPr wrap="square" rtlCol="0">
            <a:spAutoFit/>
          </a:bodyPr>
          <a:lstStyle/>
          <a:p>
            <a:r>
              <a:rPr lang="it-IT" b="1" dirty="0" smtClean="0"/>
              <a:t>6</a:t>
            </a:r>
            <a:endParaRPr lang="en-US" b="1" dirty="0"/>
          </a:p>
        </p:txBody>
      </p:sp>
      <p:pic>
        <p:nvPicPr>
          <p:cNvPr id="9" name="Picture 8" descr="creek master 5,75 001.jpg"/>
          <p:cNvPicPr>
            <a:picLocks noChangeAspect="1"/>
          </p:cNvPicPr>
          <p:nvPr/>
        </p:nvPicPr>
        <p:blipFill>
          <a:blip r:embed="rId5" cstate="print"/>
          <a:stretch>
            <a:fillRect/>
          </a:stretch>
        </p:blipFill>
        <p:spPr>
          <a:xfrm rot="5400000">
            <a:off x="3014760" y="2177927"/>
            <a:ext cx="900486" cy="6840761"/>
          </a:xfrm>
          <a:prstGeom prst="rect">
            <a:avLst/>
          </a:prstGeom>
        </p:spPr>
      </p:pic>
      <p:pic>
        <p:nvPicPr>
          <p:cNvPr id="12" name="Picture 11" descr="creek master 5,75 005.jpg"/>
          <p:cNvPicPr>
            <a:picLocks noChangeAspect="1"/>
          </p:cNvPicPr>
          <p:nvPr/>
        </p:nvPicPr>
        <p:blipFill>
          <a:blip r:embed="rId6" cstate="print"/>
          <a:stretch>
            <a:fillRect/>
          </a:stretch>
        </p:blipFill>
        <p:spPr>
          <a:xfrm rot="5400000">
            <a:off x="4153376" y="6708120"/>
            <a:ext cx="2275840" cy="883920"/>
          </a:xfrm>
          <a:prstGeom prst="rect">
            <a:avLst/>
          </a:prstGeom>
        </p:spPr>
      </p:pic>
      <p:sp>
        <p:nvSpPr>
          <p:cNvPr id="10" name="TextBox 9"/>
          <p:cNvSpPr txBox="1"/>
          <p:nvPr/>
        </p:nvSpPr>
        <p:spPr>
          <a:xfrm>
            <a:off x="548680" y="6069067"/>
            <a:ext cx="3600400" cy="2031325"/>
          </a:xfrm>
          <a:prstGeom prst="rect">
            <a:avLst/>
          </a:prstGeom>
          <a:solidFill>
            <a:schemeClr val="bg1">
              <a:lumMod val="85000"/>
            </a:schemeClr>
          </a:solidFill>
        </p:spPr>
        <p:txBody>
          <a:bodyPr wrap="square" rtlCol="0">
            <a:spAutoFit/>
          </a:bodyPr>
          <a:lstStyle/>
          <a:p>
            <a:r>
              <a:rPr lang="en-US" sz="1200" b="1" dirty="0" smtClean="0"/>
              <a:t>Creek Master </a:t>
            </a:r>
            <a:r>
              <a:rPr lang="en-US" sz="1050" dirty="0" smtClean="0"/>
              <a:t>touch fishing rod top action, 5,5mt, 3-15 gr. Materials:rod-60%high carbon and 40% carbon T-40, guides- stainless steel and zirconium oxide.</a:t>
            </a:r>
          </a:p>
          <a:p>
            <a:r>
              <a:rPr lang="en-US" sz="1050" dirty="0" smtClean="0"/>
              <a:t>Light and tough, extremely balanced, will help you to control the bait in any position. "Creek Master" series.</a:t>
            </a:r>
          </a:p>
          <a:p>
            <a:endParaRPr lang="it-IT" sz="1200" dirty="0" smtClean="0"/>
          </a:p>
          <a:p>
            <a:r>
              <a:rPr lang="it-IT" sz="1200" dirty="0" smtClean="0"/>
              <a:t>Available in :</a:t>
            </a:r>
          </a:p>
          <a:p>
            <a:r>
              <a:rPr lang="it-IT" sz="1200" dirty="0" smtClean="0"/>
              <a:t>4,75 mt 15,8 foot Creek Master </a:t>
            </a:r>
          </a:p>
          <a:p>
            <a:r>
              <a:rPr lang="it-IT" sz="1200" dirty="0" smtClean="0"/>
              <a:t>5,75 mt  18,86 foot Creek Master</a:t>
            </a:r>
          </a:p>
          <a:p>
            <a:r>
              <a:rPr lang="it-IT" sz="1200" dirty="0" smtClean="0"/>
              <a:t>6,75 mt  21,5 foot Creek Master </a:t>
            </a:r>
            <a:endParaRPr lang="en-US" sz="1200" dirty="0" smtClean="0"/>
          </a:p>
          <a:p>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950</Words>
  <Application>Microsoft Office PowerPoint</Application>
  <PresentationFormat>On-screen Show (4:3)</PresentationFormat>
  <Paragraphs>231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Introduction to our Company</vt:lpstr>
      <vt:lpstr>Index</vt:lpstr>
      <vt:lpstr>Spinning </vt:lpstr>
      <vt:lpstr>Spinning </vt:lpstr>
      <vt:lpstr>Fly </vt:lpstr>
      <vt:lpstr>Fly </vt:lpstr>
      <vt:lpstr>Carp </vt:lpstr>
      <vt:lpstr>Touch </vt:lpstr>
      <vt:lpstr>Rock / Sea </vt:lpstr>
      <vt:lpstr>Trolley / Bottom </vt:lpstr>
      <vt:lpstr>Sunglasses   </vt:lpstr>
      <vt:lpstr>Raincoat </vt:lpstr>
      <vt:lpstr>Videocamera </vt:lpstr>
      <vt:lpstr>Consulting </vt:lpstr>
      <vt:lpstr>Mountain Fishing Equipment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 Fishing Equipment</dc:title>
  <dc:creator>User</dc:creator>
  <cp:lastModifiedBy>User</cp:lastModifiedBy>
  <cp:revision>110</cp:revision>
  <dcterms:created xsi:type="dcterms:W3CDTF">2011-06-10T03:27:10Z</dcterms:created>
  <dcterms:modified xsi:type="dcterms:W3CDTF">2011-08-26T08:35:59Z</dcterms:modified>
</cp:coreProperties>
</file>